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57" r:id="rId4"/>
    <p:sldId id="258" r:id="rId5"/>
    <p:sldId id="261" r:id="rId6"/>
    <p:sldId id="262" r:id="rId7"/>
    <p:sldId id="276" r:id="rId8"/>
    <p:sldId id="266" r:id="rId9"/>
    <p:sldId id="290" r:id="rId10"/>
    <p:sldId id="300" r:id="rId11"/>
    <p:sldId id="268" r:id="rId12"/>
    <p:sldId id="269" r:id="rId13"/>
    <p:sldId id="270" r:id="rId14"/>
    <p:sldId id="271" r:id="rId15"/>
    <p:sldId id="273" r:id="rId16"/>
    <p:sldId id="274" r:id="rId17"/>
    <p:sldId id="294" r:id="rId18"/>
    <p:sldId id="302" r:id="rId19"/>
    <p:sldId id="275" r:id="rId20"/>
    <p:sldId id="281" r:id="rId21"/>
    <p:sldId id="303" r:id="rId22"/>
    <p:sldId id="280" r:id="rId23"/>
    <p:sldId id="304" r:id="rId24"/>
    <p:sldId id="283" r:id="rId25"/>
    <p:sldId id="295" r:id="rId26"/>
    <p:sldId id="305" r:id="rId27"/>
    <p:sldId id="296" r:id="rId28"/>
    <p:sldId id="298" r:id="rId29"/>
    <p:sldId id="293" r:id="rId30"/>
    <p:sldId id="299" r:id="rId31"/>
    <p:sldId id="306" r:id="rId32"/>
    <p:sldId id="289" r:id="rId33"/>
    <p:sldId id="264" r:id="rId34"/>
    <p:sldId id="272" r:id="rId35"/>
    <p:sldId id="291" r:id="rId36"/>
    <p:sldId id="292" r:id="rId37"/>
    <p:sldId id="287" r:id="rId38"/>
    <p:sldId id="301" r:id="rId39"/>
  </p:sldIdLst>
  <p:sldSz cx="9144000" cy="6858000" type="screen4x3"/>
  <p:notesSz cx="6648450" cy="9774238"/>
  <p:embeddedFontLs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ＭＳ Ｐゴシック" pitchFamily="34" charset="-128"/>
      <p:regular r:id="rId46"/>
    </p:embeddedFont>
    <p:embeddedFont>
      <p:font typeface="Wingdings 3" pitchFamily="18" charset="2"/>
      <p:regular r:id="rId47"/>
    </p:embeddedFont>
    <p:embeddedFont>
      <p:font typeface="cmsy10" pitchFamily="34" charset="0"/>
      <p:regular r:id="rId48"/>
    </p:embeddedFont>
    <p:embeddedFont>
      <p:font typeface="Verdana" pitchFamily="34" charset="0"/>
      <p:regular r:id="rId49"/>
      <p:bold r:id="rId50"/>
      <p:italic r:id="rId51"/>
      <p:boldItalic r:id="rId52"/>
    </p:embeddedFont>
    <p:embeddedFont>
      <p:font typeface="cmmi10" pitchFamily="34" charset="0"/>
      <p:regular r:id="rId53"/>
    </p:embeddedFont>
    <p:embeddedFont>
      <p:font typeface="Colonna MT" pitchFamily="82" charset="0"/>
      <p:regular r:id="rId54"/>
    </p:embeddedFont>
    <p:embeddedFont>
      <p:font typeface="Wingdings 2" pitchFamily="18" charset="2"/>
      <p:regular r:id="rId55"/>
    </p:embeddedFont>
    <p:embeddedFont>
      <p:font typeface="Castellar" pitchFamily="18" charset="0"/>
      <p:regular r:id="rId56"/>
    </p:embeddedFont>
    <p:embeddedFont>
      <p:font typeface="AngsanaUPC" pitchFamily="18" charset="-34"/>
      <p:regular r:id="rId57"/>
      <p:bold r:id="rId58"/>
      <p:italic r:id="rId59"/>
      <p:boldItalic r:id="rId60"/>
    </p:embeddedFont>
    <p:embeddedFont>
      <p:font typeface="Times" charset="0"/>
      <p:regular r:id="rId61"/>
      <p:bold r:id="rId62"/>
      <p:italic r:id="rId63"/>
      <p:boldItalic r:id="rId64"/>
    </p:embeddedFont>
    <p:embeddedFont>
      <p:font typeface="ＭＳ Ｐ明朝" pitchFamily="18" charset="-128"/>
      <p:regular r:id="rId65"/>
    </p:embeddedFont>
  </p:embeddedFontLst>
  <p:custDataLst>
    <p:tags r:id="rId66"/>
  </p:custDataLst>
  <p:defaultTextStyle>
    <a:defPPr>
      <a:defRPr lang="ja-JP"/>
    </a:defPPr>
    <a:lvl1pPr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kumimoji="1" sz="2500" kern="1200">
        <a:solidFill>
          <a:schemeClr val="tx1"/>
        </a:solidFill>
        <a:latin typeface="Arial" charset="0"/>
        <a:ea typeface="ＭＳ Ｐゴシック" pitchFamily="50" charset="-128"/>
        <a:cs typeface="+mn-cs"/>
        <a:sym typeface="Wingdings" pitchFamily="2" charset="2"/>
      </a:defRPr>
    </a:lvl1pPr>
    <a:lvl2pPr marL="4572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kumimoji="1" sz="2500" kern="1200">
        <a:solidFill>
          <a:schemeClr val="tx1"/>
        </a:solidFill>
        <a:latin typeface="Arial" charset="0"/>
        <a:ea typeface="ＭＳ Ｐゴシック" pitchFamily="50" charset="-128"/>
        <a:cs typeface="+mn-cs"/>
        <a:sym typeface="Wingdings" pitchFamily="2" charset="2"/>
      </a:defRPr>
    </a:lvl2pPr>
    <a:lvl3pPr marL="9144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kumimoji="1" sz="2500" kern="1200">
        <a:solidFill>
          <a:schemeClr val="tx1"/>
        </a:solidFill>
        <a:latin typeface="Arial" charset="0"/>
        <a:ea typeface="ＭＳ Ｐゴシック" pitchFamily="50" charset="-128"/>
        <a:cs typeface="+mn-cs"/>
        <a:sym typeface="Wingdings" pitchFamily="2" charset="2"/>
      </a:defRPr>
    </a:lvl3pPr>
    <a:lvl4pPr marL="13716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kumimoji="1" sz="2500" kern="1200">
        <a:solidFill>
          <a:schemeClr val="tx1"/>
        </a:solidFill>
        <a:latin typeface="Arial" charset="0"/>
        <a:ea typeface="ＭＳ Ｐゴシック" pitchFamily="50" charset="-128"/>
        <a:cs typeface="+mn-cs"/>
        <a:sym typeface="Wingdings" pitchFamily="2" charset="2"/>
      </a:defRPr>
    </a:lvl4pPr>
    <a:lvl5pPr marL="18288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kumimoji="1" sz="2500" kern="1200">
        <a:solidFill>
          <a:schemeClr val="tx1"/>
        </a:solidFill>
        <a:latin typeface="Arial" charset="0"/>
        <a:ea typeface="ＭＳ Ｐゴシック" pitchFamily="50" charset="-128"/>
        <a:cs typeface="+mn-cs"/>
        <a:sym typeface="Wingdings" pitchFamily="2" charset="2"/>
      </a:defRPr>
    </a:lvl5pPr>
    <a:lvl6pPr marL="22860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pitchFamily="50" charset="-128"/>
        <a:cs typeface="+mn-cs"/>
        <a:sym typeface="Wingdings" pitchFamily="2" charset="2"/>
      </a:defRPr>
    </a:lvl6pPr>
    <a:lvl7pPr marL="27432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pitchFamily="50" charset="-128"/>
        <a:cs typeface="+mn-cs"/>
        <a:sym typeface="Wingdings" pitchFamily="2" charset="2"/>
      </a:defRPr>
    </a:lvl7pPr>
    <a:lvl8pPr marL="32004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pitchFamily="50" charset="-128"/>
        <a:cs typeface="+mn-cs"/>
        <a:sym typeface="Wingdings" pitchFamily="2" charset="2"/>
      </a:defRPr>
    </a:lvl8pPr>
    <a:lvl9pPr marL="36576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pitchFamily="50" charset="-128"/>
        <a:cs typeface="+mn-cs"/>
        <a:sym typeface="Wingdings" pitchFamily="2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showPr showNarration="1" useTimings="0">
    <p:present/>
    <p:sldAll/>
    <p:penClr>
      <a:srgbClr val="FF0000"/>
    </p:penClr>
  </p:showPr>
  <p:clrMru>
    <a:srgbClr val="3333FF"/>
    <a:srgbClr val="009900"/>
    <a:srgbClr val="00CCFF"/>
    <a:srgbClr val="6699FF"/>
    <a:srgbClr val="FFCCFF"/>
    <a:srgbClr val="FF99FF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03" autoAdjust="0"/>
    <p:restoredTop sz="95714" autoAdjust="0"/>
  </p:normalViewPr>
  <p:slideViewPr>
    <p:cSldViewPr>
      <p:cViewPr varScale="1">
        <p:scale>
          <a:sx n="48" d="100"/>
          <a:sy n="48" d="100"/>
        </p:scale>
        <p:origin x="-77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684E5-6C68-497E-8291-7F3D68F7EDF7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de-AT"/>
        </a:p>
      </dgm:t>
    </dgm:pt>
    <dgm:pt modelId="{AB869E33-8D01-4A36-B8F9-1ABA394D19F9}">
      <dgm:prSet/>
      <dgm:spPr/>
      <dgm:t>
        <a:bodyPr/>
        <a:lstStyle/>
        <a:p>
          <a:pPr rtl="0"/>
          <a:r>
            <a:rPr lang="en-US" dirty="0" smtClean="0"/>
            <a:t>is </a:t>
          </a:r>
          <a:r>
            <a:rPr lang="en-US" b="1" dirty="0" smtClean="0"/>
            <a:t>everywhere</a:t>
          </a:r>
          <a:endParaRPr lang="de-AT" dirty="0"/>
        </a:p>
      </dgm:t>
    </dgm:pt>
    <dgm:pt modelId="{44DED960-6DAE-4E29-B161-98FE44DCB50B}" type="parTrans" cxnId="{76702AC8-5EB6-4530-B19C-6DD7B4A5EBA3}">
      <dgm:prSet/>
      <dgm:spPr/>
      <dgm:t>
        <a:bodyPr/>
        <a:lstStyle/>
        <a:p>
          <a:endParaRPr lang="de-AT"/>
        </a:p>
      </dgm:t>
    </dgm:pt>
    <dgm:pt modelId="{8B391A28-338E-4DEB-9329-1BD7135D327D}" type="sibTrans" cxnId="{76702AC8-5EB6-4530-B19C-6DD7B4A5EBA3}">
      <dgm:prSet/>
      <dgm:spPr/>
      <dgm:t>
        <a:bodyPr/>
        <a:lstStyle/>
        <a:p>
          <a:endParaRPr lang="de-AT"/>
        </a:p>
      </dgm:t>
    </dgm:pt>
    <dgm:pt modelId="{1068D982-5B8E-42AA-B25F-0D067BBFC8F2}">
      <dgm:prSet/>
      <dgm:spPr/>
      <dgm:t>
        <a:bodyPr/>
        <a:lstStyle/>
        <a:p>
          <a:pPr rtl="0"/>
          <a:r>
            <a:rPr lang="en-US" dirty="0" smtClean="0"/>
            <a:t>computer networks</a:t>
          </a:r>
          <a:endParaRPr lang="de-AT" dirty="0"/>
        </a:p>
      </dgm:t>
    </dgm:pt>
    <dgm:pt modelId="{7B7A4A91-7E74-4A4D-A735-1D14232CFB0D}" type="parTrans" cxnId="{10F41FDB-5574-40CA-B672-5EEC219F0C7F}">
      <dgm:prSet/>
      <dgm:spPr/>
      <dgm:t>
        <a:bodyPr/>
        <a:lstStyle/>
        <a:p>
          <a:endParaRPr lang="de-AT"/>
        </a:p>
      </dgm:t>
    </dgm:pt>
    <dgm:pt modelId="{6A4ABFA0-871D-418F-BC60-B5F33ECCC121}" type="sibTrans" cxnId="{10F41FDB-5574-40CA-B672-5EEC219F0C7F}">
      <dgm:prSet/>
      <dgm:spPr/>
      <dgm:t>
        <a:bodyPr/>
        <a:lstStyle/>
        <a:p>
          <a:endParaRPr lang="de-AT"/>
        </a:p>
      </dgm:t>
    </dgm:pt>
    <dgm:pt modelId="{3B452F58-89C3-4745-9CC4-FDB1D41DD753}">
      <dgm:prSet/>
      <dgm:spPr/>
      <dgm:t>
        <a:bodyPr/>
        <a:lstStyle/>
        <a:p>
          <a:pPr rtl="0"/>
          <a:r>
            <a:rPr lang="en-US" dirty="0" smtClean="0"/>
            <a:t>multi-core processors</a:t>
          </a:r>
          <a:endParaRPr lang="de-AT" dirty="0"/>
        </a:p>
      </dgm:t>
    </dgm:pt>
    <dgm:pt modelId="{F741BC16-8E7E-498F-A642-E028AE69ADBC}" type="parTrans" cxnId="{6C1AFB66-CADA-4AC4-B039-42E6E29577F2}">
      <dgm:prSet/>
      <dgm:spPr/>
      <dgm:t>
        <a:bodyPr/>
        <a:lstStyle/>
        <a:p>
          <a:endParaRPr lang="de-AT"/>
        </a:p>
      </dgm:t>
    </dgm:pt>
    <dgm:pt modelId="{8011FC4F-548E-471D-A366-37D454D37A7A}" type="sibTrans" cxnId="{6C1AFB66-CADA-4AC4-B039-42E6E29577F2}">
      <dgm:prSet/>
      <dgm:spPr/>
      <dgm:t>
        <a:bodyPr/>
        <a:lstStyle/>
        <a:p>
          <a:endParaRPr lang="de-AT"/>
        </a:p>
      </dgm:t>
    </dgm:pt>
    <dgm:pt modelId="{0938AD6D-5ADF-4BEB-8393-110567EE3563}">
      <dgm:prSet/>
      <dgm:spPr/>
      <dgm:t>
        <a:bodyPr/>
        <a:lstStyle/>
        <a:p>
          <a:pPr rtl="0"/>
          <a:r>
            <a:rPr lang="en-US" dirty="0" smtClean="0"/>
            <a:t>modular, component-based design of complex systems</a:t>
          </a:r>
          <a:endParaRPr lang="de-AT" dirty="0"/>
        </a:p>
      </dgm:t>
    </dgm:pt>
    <dgm:pt modelId="{437D2F23-7C92-4C67-B0AA-F0F81EBF0E94}" type="parTrans" cxnId="{1199F1BC-8F53-4ACE-BD8C-4E4EBCC911F8}">
      <dgm:prSet/>
      <dgm:spPr/>
      <dgm:t>
        <a:bodyPr/>
        <a:lstStyle/>
        <a:p>
          <a:endParaRPr lang="de-AT"/>
        </a:p>
      </dgm:t>
    </dgm:pt>
    <dgm:pt modelId="{D4D289C0-4797-4C54-8F1E-B63001DA85F9}" type="sibTrans" cxnId="{1199F1BC-8F53-4ACE-BD8C-4E4EBCC911F8}">
      <dgm:prSet/>
      <dgm:spPr/>
      <dgm:t>
        <a:bodyPr/>
        <a:lstStyle/>
        <a:p>
          <a:endParaRPr lang="de-AT"/>
        </a:p>
      </dgm:t>
    </dgm:pt>
    <dgm:pt modelId="{7885D704-F35A-4275-A803-A86B945C8320}">
      <dgm:prSet/>
      <dgm:spPr/>
      <dgm:t>
        <a:bodyPr/>
        <a:lstStyle/>
        <a:p>
          <a:pPr rtl="0"/>
          <a:r>
            <a:rPr lang="en-US" dirty="0" smtClean="0"/>
            <a:t>is </a:t>
          </a:r>
          <a:r>
            <a:rPr lang="en-US" b="1" dirty="0" smtClean="0"/>
            <a:t>hard to get right</a:t>
          </a:r>
          <a:endParaRPr lang="de-AT" dirty="0"/>
        </a:p>
      </dgm:t>
    </dgm:pt>
    <dgm:pt modelId="{93939CE7-B0C4-42F1-985B-6B1EA79C4500}" type="parTrans" cxnId="{5BE2A84B-D1A0-4F5D-8B04-6DB8DA15C71C}">
      <dgm:prSet/>
      <dgm:spPr/>
      <dgm:t>
        <a:bodyPr/>
        <a:lstStyle/>
        <a:p>
          <a:endParaRPr lang="de-AT"/>
        </a:p>
      </dgm:t>
    </dgm:pt>
    <dgm:pt modelId="{ED146670-1AC3-4DCE-9CAA-6C7DF50D5000}" type="sibTrans" cxnId="{5BE2A84B-D1A0-4F5D-8B04-6DB8DA15C71C}">
      <dgm:prSet/>
      <dgm:spPr/>
      <dgm:t>
        <a:bodyPr/>
        <a:lstStyle/>
        <a:p>
          <a:endParaRPr lang="de-AT"/>
        </a:p>
      </dgm:t>
    </dgm:pt>
    <dgm:pt modelId="{38E3DEFF-13A7-4376-A214-4D48B36899EB}">
      <dgm:prSet/>
      <dgm:spPr/>
      <dgm:t>
        <a:bodyPr/>
        <a:lstStyle/>
        <a:p>
          <a:pPr rtl="0"/>
          <a:r>
            <a:rPr lang="en-US" dirty="0" smtClean="0"/>
            <a:t>so easy to get into </a:t>
          </a:r>
          <a:r>
            <a:rPr lang="en-US" i="1" dirty="0" smtClean="0"/>
            <a:t>deadlocks</a:t>
          </a:r>
          <a:endParaRPr lang="de-AT" dirty="0"/>
        </a:p>
      </dgm:t>
    </dgm:pt>
    <dgm:pt modelId="{382E1730-7564-41FD-B1F5-391F105745DB}" type="parTrans" cxnId="{5297D3EB-FAB0-4A69-B4CA-30B178A20C53}">
      <dgm:prSet/>
      <dgm:spPr/>
      <dgm:t>
        <a:bodyPr/>
        <a:lstStyle/>
        <a:p>
          <a:endParaRPr lang="de-AT"/>
        </a:p>
      </dgm:t>
    </dgm:pt>
    <dgm:pt modelId="{63C8A115-CEF0-46C2-9C43-17F9837F56E5}" type="sibTrans" cxnId="{5297D3EB-FAB0-4A69-B4CA-30B178A20C53}">
      <dgm:prSet/>
      <dgm:spPr/>
      <dgm:t>
        <a:bodyPr/>
        <a:lstStyle/>
        <a:p>
          <a:endParaRPr lang="de-AT"/>
        </a:p>
      </dgm:t>
    </dgm:pt>
    <dgm:pt modelId="{50C7E549-015C-46A5-AF20-CFC9C0FBF622}">
      <dgm:prSet/>
      <dgm:spPr/>
      <dgm:t>
        <a:bodyPr/>
        <a:lstStyle/>
        <a:p>
          <a:pPr rtl="0"/>
          <a:r>
            <a:rPr lang="en-US" dirty="0" smtClean="0"/>
            <a:t>cf. Edward Lee</a:t>
          </a:r>
          <a:r>
            <a:rPr lang="en-US" i="1" dirty="0" smtClean="0"/>
            <a:t>.</a:t>
          </a:r>
          <a:r>
            <a:rPr lang="en-US" dirty="0" smtClean="0"/>
            <a:t> </a:t>
          </a:r>
          <a:r>
            <a:rPr lang="en-US" i="1" dirty="0" smtClean="0"/>
            <a:t>Making Concurrency Mainstream.</a:t>
          </a:r>
          <a:endParaRPr lang="de-AT" dirty="0"/>
        </a:p>
      </dgm:t>
    </dgm:pt>
    <dgm:pt modelId="{3B9AB85C-B1E7-4FAF-9956-939AFF1F654C}" type="parTrans" cxnId="{6BC628C8-78A4-4465-8878-1841C25EA6C8}">
      <dgm:prSet/>
      <dgm:spPr/>
      <dgm:t>
        <a:bodyPr/>
        <a:lstStyle/>
        <a:p>
          <a:endParaRPr lang="de-AT"/>
        </a:p>
      </dgm:t>
    </dgm:pt>
    <dgm:pt modelId="{4AC0658B-3D65-4CED-8828-22CA06F94210}" type="sibTrans" cxnId="{6BC628C8-78A4-4465-8878-1841C25EA6C8}">
      <dgm:prSet/>
      <dgm:spPr/>
      <dgm:t>
        <a:bodyPr/>
        <a:lstStyle/>
        <a:p>
          <a:endParaRPr lang="de-AT"/>
        </a:p>
      </dgm:t>
    </dgm:pt>
    <dgm:pt modelId="{577CD11A-CA9F-421A-B5FF-1996AB016756}">
      <dgm:prSet/>
      <dgm:spPr/>
      <dgm:t>
        <a:bodyPr/>
        <a:lstStyle/>
        <a:p>
          <a:pPr rtl="0"/>
          <a:r>
            <a:rPr lang="en-US" dirty="0" smtClean="0"/>
            <a:t>Invited talk at CONCUR 2006. </a:t>
          </a:r>
          <a:endParaRPr lang="de-AT" dirty="0"/>
        </a:p>
      </dgm:t>
    </dgm:pt>
    <dgm:pt modelId="{98E57F2C-E5A2-439C-9D75-D190AA5B0A0C}" type="parTrans" cxnId="{C502A04B-9D32-44EA-A14D-47877134E33A}">
      <dgm:prSet/>
      <dgm:spPr/>
      <dgm:t>
        <a:bodyPr/>
        <a:lstStyle/>
        <a:p>
          <a:endParaRPr lang="de-AT"/>
        </a:p>
      </dgm:t>
    </dgm:pt>
    <dgm:pt modelId="{908ECBC8-24E5-43D2-871A-968E5E12A6D9}" type="sibTrans" cxnId="{C502A04B-9D32-44EA-A14D-47877134E33A}">
      <dgm:prSet/>
      <dgm:spPr/>
      <dgm:t>
        <a:bodyPr/>
        <a:lstStyle/>
        <a:p>
          <a:endParaRPr lang="de-AT"/>
        </a:p>
      </dgm:t>
    </dgm:pt>
    <dgm:pt modelId="{81CA76B7-76C8-47FF-BEE4-9C4275BBD1EB}">
      <dgm:prSet/>
      <dgm:spPr/>
      <dgm:t>
        <a:bodyPr/>
        <a:lstStyle/>
        <a:p>
          <a:pPr rtl="0"/>
          <a:r>
            <a:rPr lang="de-AT" dirty="0" smtClean="0"/>
            <a:t>exponentially growing complexity</a:t>
          </a:r>
          <a:endParaRPr lang="de-AT" dirty="0"/>
        </a:p>
      </dgm:t>
    </dgm:pt>
    <dgm:pt modelId="{C92EC91C-6D91-41F6-A5D5-B3C774A7DF6D}" type="parTrans" cxnId="{E7EFEC77-AB0F-4E32-8B21-0B3EBF665155}">
      <dgm:prSet/>
      <dgm:spPr/>
      <dgm:t>
        <a:bodyPr/>
        <a:lstStyle/>
        <a:p>
          <a:endParaRPr lang="de-AT"/>
        </a:p>
      </dgm:t>
    </dgm:pt>
    <dgm:pt modelId="{36319870-55F5-471B-9F32-860AEBEE0E0B}" type="sibTrans" cxnId="{E7EFEC77-AB0F-4E32-8B21-0B3EBF665155}">
      <dgm:prSet/>
      <dgm:spPr/>
      <dgm:t>
        <a:bodyPr/>
        <a:lstStyle/>
        <a:p>
          <a:endParaRPr lang="de-AT"/>
        </a:p>
      </dgm:t>
    </dgm:pt>
    <dgm:pt modelId="{17AD7A76-8FF3-4A2A-B3BF-68D4917CE2F6}">
      <dgm:prSet/>
      <dgm:spPr/>
      <dgm:t>
        <a:bodyPr/>
        <a:lstStyle/>
        <a:p>
          <a:pPr rtl="0"/>
          <a:endParaRPr lang="de-AT" dirty="0"/>
        </a:p>
      </dgm:t>
    </dgm:pt>
    <dgm:pt modelId="{A4B8EC6E-2DCE-4D0F-B5C9-28A9CCAACD22}" type="parTrans" cxnId="{EF5230D3-AA73-4035-B6E5-9FCE0E82D631}">
      <dgm:prSet/>
      <dgm:spPr/>
      <dgm:t>
        <a:bodyPr/>
        <a:lstStyle/>
        <a:p>
          <a:endParaRPr lang="de-AT"/>
        </a:p>
      </dgm:t>
    </dgm:pt>
    <dgm:pt modelId="{F27CA5B2-B21D-483F-A0BB-444CB39C651C}" type="sibTrans" cxnId="{EF5230D3-AA73-4035-B6E5-9FCE0E82D631}">
      <dgm:prSet/>
      <dgm:spPr/>
      <dgm:t>
        <a:bodyPr/>
        <a:lstStyle/>
        <a:p>
          <a:endParaRPr lang="de-AT"/>
        </a:p>
      </dgm:t>
    </dgm:pt>
    <dgm:pt modelId="{F3A731C7-402F-4423-99C2-3620AD445A49}" type="pres">
      <dgm:prSet presAssocID="{384684E5-6C68-497E-8291-7F3D68F7ED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FF31E8B4-3E0C-4452-8346-5991F92E2CEB}" type="pres">
      <dgm:prSet presAssocID="{AB869E33-8D01-4A36-B8F9-1ABA394D19F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FA35920-A693-4755-B2AE-8D77B2928605}" type="pres">
      <dgm:prSet presAssocID="{AB869E33-8D01-4A36-B8F9-1ABA394D19F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6A5F6DE-9951-4CDC-A30B-CA37888BEDD9}" type="pres">
      <dgm:prSet presAssocID="{7885D704-F35A-4275-A803-A86B945C83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B0927C4-F5DD-4F29-A169-0CA2D1E9CA92}" type="pres">
      <dgm:prSet presAssocID="{7885D704-F35A-4275-A803-A86B945C832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6BC628C8-78A4-4465-8878-1841C25EA6C8}" srcId="{7885D704-F35A-4275-A803-A86B945C8320}" destId="{50C7E549-015C-46A5-AF20-CFC9C0FBF622}" srcOrd="2" destOrd="0" parTransId="{3B9AB85C-B1E7-4FAF-9956-939AFF1F654C}" sibTransId="{4AC0658B-3D65-4CED-8828-22CA06F94210}"/>
    <dgm:cxn modelId="{5297D3EB-FAB0-4A69-B4CA-30B178A20C53}" srcId="{7885D704-F35A-4275-A803-A86B945C8320}" destId="{38E3DEFF-13A7-4376-A214-4D48B36899EB}" srcOrd="0" destOrd="0" parTransId="{382E1730-7564-41FD-B1F5-391F105745DB}" sibTransId="{63C8A115-CEF0-46C2-9C43-17F9837F56E5}"/>
    <dgm:cxn modelId="{873B8463-12A8-473B-8A72-44AC90FB8D6D}" type="presOf" srcId="{1068D982-5B8E-42AA-B25F-0D067BBFC8F2}" destId="{7FA35920-A693-4755-B2AE-8D77B2928605}" srcOrd="0" destOrd="0" presId="urn:microsoft.com/office/officeart/2005/8/layout/vList2"/>
    <dgm:cxn modelId="{E1F9B097-63F2-4B93-88B8-51A51816B644}" type="presOf" srcId="{AB869E33-8D01-4A36-B8F9-1ABA394D19F9}" destId="{FF31E8B4-3E0C-4452-8346-5991F92E2CEB}" srcOrd="0" destOrd="0" presId="urn:microsoft.com/office/officeart/2005/8/layout/vList2"/>
    <dgm:cxn modelId="{EF5230D3-AA73-4035-B6E5-9FCE0E82D631}" srcId="{AB869E33-8D01-4A36-B8F9-1ABA394D19F9}" destId="{17AD7A76-8FF3-4A2A-B3BF-68D4917CE2F6}" srcOrd="3" destOrd="0" parTransId="{A4B8EC6E-2DCE-4D0F-B5C9-28A9CCAACD22}" sibTransId="{F27CA5B2-B21D-483F-A0BB-444CB39C651C}"/>
    <dgm:cxn modelId="{6C1AFB66-CADA-4AC4-B039-42E6E29577F2}" srcId="{AB869E33-8D01-4A36-B8F9-1ABA394D19F9}" destId="{3B452F58-89C3-4745-9CC4-FDB1D41DD753}" srcOrd="1" destOrd="0" parTransId="{F741BC16-8E7E-498F-A642-E028AE69ADBC}" sibTransId="{8011FC4F-548E-471D-A366-37D454D37A7A}"/>
    <dgm:cxn modelId="{F60D9798-ACED-4D67-8118-BFFC24A6A2EB}" type="presOf" srcId="{50C7E549-015C-46A5-AF20-CFC9C0FBF622}" destId="{4B0927C4-F5DD-4F29-A169-0CA2D1E9CA92}" srcOrd="0" destOrd="2" presId="urn:microsoft.com/office/officeart/2005/8/layout/vList2"/>
    <dgm:cxn modelId="{C502A04B-9D32-44EA-A14D-47877134E33A}" srcId="{50C7E549-015C-46A5-AF20-CFC9C0FBF622}" destId="{577CD11A-CA9F-421A-B5FF-1996AB016756}" srcOrd="0" destOrd="0" parTransId="{98E57F2C-E5A2-439C-9D75-D190AA5B0A0C}" sibTransId="{908ECBC8-24E5-43D2-871A-968E5E12A6D9}"/>
    <dgm:cxn modelId="{D81DAF50-3E94-4662-9EB1-87C75E9826E3}" type="presOf" srcId="{38E3DEFF-13A7-4376-A214-4D48B36899EB}" destId="{4B0927C4-F5DD-4F29-A169-0CA2D1E9CA92}" srcOrd="0" destOrd="0" presId="urn:microsoft.com/office/officeart/2005/8/layout/vList2"/>
    <dgm:cxn modelId="{8B00576D-ECC4-498C-96D6-EA6757B1BE43}" type="presOf" srcId="{3B452F58-89C3-4745-9CC4-FDB1D41DD753}" destId="{7FA35920-A693-4755-B2AE-8D77B2928605}" srcOrd="0" destOrd="1" presId="urn:microsoft.com/office/officeart/2005/8/layout/vList2"/>
    <dgm:cxn modelId="{5BE2A84B-D1A0-4F5D-8B04-6DB8DA15C71C}" srcId="{384684E5-6C68-497E-8291-7F3D68F7EDF7}" destId="{7885D704-F35A-4275-A803-A86B945C8320}" srcOrd="1" destOrd="0" parTransId="{93939CE7-B0C4-42F1-985B-6B1EA79C4500}" sibTransId="{ED146670-1AC3-4DCE-9CAA-6C7DF50D5000}"/>
    <dgm:cxn modelId="{1199F1BC-8F53-4ACE-BD8C-4E4EBCC911F8}" srcId="{AB869E33-8D01-4A36-B8F9-1ABA394D19F9}" destId="{0938AD6D-5ADF-4BEB-8393-110567EE3563}" srcOrd="2" destOrd="0" parTransId="{437D2F23-7C92-4C67-B0AA-F0F81EBF0E94}" sibTransId="{D4D289C0-4797-4C54-8F1E-B63001DA85F9}"/>
    <dgm:cxn modelId="{4FBE4A3F-CF85-4562-826F-91E98DFB96C2}" type="presOf" srcId="{7885D704-F35A-4275-A803-A86B945C8320}" destId="{B6A5F6DE-9951-4CDC-A30B-CA37888BEDD9}" srcOrd="0" destOrd="0" presId="urn:microsoft.com/office/officeart/2005/8/layout/vList2"/>
    <dgm:cxn modelId="{76702AC8-5EB6-4530-B19C-6DD7B4A5EBA3}" srcId="{384684E5-6C68-497E-8291-7F3D68F7EDF7}" destId="{AB869E33-8D01-4A36-B8F9-1ABA394D19F9}" srcOrd="0" destOrd="0" parTransId="{44DED960-6DAE-4E29-B161-98FE44DCB50B}" sibTransId="{8B391A28-338E-4DEB-9329-1BD7135D327D}"/>
    <dgm:cxn modelId="{13B78F73-6887-4EE9-9985-32592B9C601C}" type="presOf" srcId="{0938AD6D-5ADF-4BEB-8393-110567EE3563}" destId="{7FA35920-A693-4755-B2AE-8D77B2928605}" srcOrd="0" destOrd="2" presId="urn:microsoft.com/office/officeart/2005/8/layout/vList2"/>
    <dgm:cxn modelId="{A3BBAE93-8CA1-4DA2-A50D-E42407725925}" type="presOf" srcId="{17AD7A76-8FF3-4A2A-B3BF-68D4917CE2F6}" destId="{7FA35920-A693-4755-B2AE-8D77B2928605}" srcOrd="0" destOrd="3" presId="urn:microsoft.com/office/officeart/2005/8/layout/vList2"/>
    <dgm:cxn modelId="{E7EFEC77-AB0F-4E32-8B21-0B3EBF665155}" srcId="{7885D704-F35A-4275-A803-A86B945C8320}" destId="{81CA76B7-76C8-47FF-BEE4-9C4275BBD1EB}" srcOrd="1" destOrd="0" parTransId="{C92EC91C-6D91-41F6-A5D5-B3C774A7DF6D}" sibTransId="{36319870-55F5-471B-9F32-860AEBEE0E0B}"/>
    <dgm:cxn modelId="{C382725F-CEC3-4299-8E43-3EA51882C3BE}" type="presOf" srcId="{81CA76B7-76C8-47FF-BEE4-9C4275BBD1EB}" destId="{4B0927C4-F5DD-4F29-A169-0CA2D1E9CA92}" srcOrd="0" destOrd="1" presId="urn:microsoft.com/office/officeart/2005/8/layout/vList2"/>
    <dgm:cxn modelId="{DC2AEEBA-9109-4B9C-9368-8A4307BB24C2}" type="presOf" srcId="{577CD11A-CA9F-421A-B5FF-1996AB016756}" destId="{4B0927C4-F5DD-4F29-A169-0CA2D1E9CA92}" srcOrd="0" destOrd="3" presId="urn:microsoft.com/office/officeart/2005/8/layout/vList2"/>
    <dgm:cxn modelId="{10F41FDB-5574-40CA-B672-5EEC219F0C7F}" srcId="{AB869E33-8D01-4A36-B8F9-1ABA394D19F9}" destId="{1068D982-5B8E-42AA-B25F-0D067BBFC8F2}" srcOrd="0" destOrd="0" parTransId="{7B7A4A91-7E74-4A4D-A735-1D14232CFB0D}" sibTransId="{6A4ABFA0-871D-418F-BC60-B5F33ECCC121}"/>
    <dgm:cxn modelId="{666E8CE4-4F30-4540-B5D5-9B93A827C0EC}" type="presOf" srcId="{384684E5-6C68-497E-8291-7F3D68F7EDF7}" destId="{F3A731C7-402F-4423-99C2-3620AD445A49}" srcOrd="0" destOrd="0" presId="urn:microsoft.com/office/officeart/2005/8/layout/vList2"/>
    <dgm:cxn modelId="{00C8FFAB-3540-43D9-852A-C29F49C8DF84}" type="presParOf" srcId="{F3A731C7-402F-4423-99C2-3620AD445A49}" destId="{FF31E8B4-3E0C-4452-8346-5991F92E2CEB}" srcOrd="0" destOrd="0" presId="urn:microsoft.com/office/officeart/2005/8/layout/vList2"/>
    <dgm:cxn modelId="{3C1B0437-CAA5-480C-8E68-DC358ED6ED18}" type="presParOf" srcId="{F3A731C7-402F-4423-99C2-3620AD445A49}" destId="{7FA35920-A693-4755-B2AE-8D77B2928605}" srcOrd="1" destOrd="0" presId="urn:microsoft.com/office/officeart/2005/8/layout/vList2"/>
    <dgm:cxn modelId="{21900EB4-B8AE-4D33-9181-701A6FF96189}" type="presParOf" srcId="{F3A731C7-402F-4423-99C2-3620AD445A49}" destId="{B6A5F6DE-9951-4CDC-A30B-CA37888BEDD9}" srcOrd="2" destOrd="0" presId="urn:microsoft.com/office/officeart/2005/8/layout/vList2"/>
    <dgm:cxn modelId="{5F57BA09-6229-48DE-B75B-CA5AAD64323D}" type="presParOf" srcId="{F3A731C7-402F-4423-99C2-3620AD445A49}" destId="{4B0927C4-F5DD-4F29-A169-0CA2D1E9CA92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3FFB0-26F7-4AE5-A534-AE2FFA63AD9A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D779EBA-0986-49BD-B684-83D96BCC6BA0}">
      <dgm:prSet/>
      <dgm:spPr/>
      <dgm:t>
        <a:bodyPr/>
        <a:lstStyle/>
        <a:p>
          <a:pPr rtl="0"/>
          <a:r>
            <a:rPr lang="en-US" b="1" u="none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Microcosm principle for concurrency (</a:t>
          </a:r>
          <a:r>
            <a:rPr lang="en-US" b="1" u="none" cap="none" spc="-30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||   </a:t>
          </a:r>
          <a:r>
            <a:rPr lang="en-US" b="1" u="none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and </a:t>
          </a:r>
          <a:r>
            <a:rPr lang="en-US" b="1" u="none" cap="none" spc="-300" dirty="0" smtClean="0">
              <a:ln w="11430"/>
              <a:solidFill>
                <a:srgbClr val="3333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||</a:t>
          </a:r>
          <a:r>
            <a:rPr lang="en-US" b="1" u="none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)</a:t>
          </a:r>
          <a:endParaRPr lang="de-AT" b="1" u="none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2010EFD-5754-43B7-B9BA-9A0BD9C661ED}" type="parTrans" cxnId="{1B179932-02F7-4DEA-8F2E-87BC7ED1DF56}">
      <dgm:prSet/>
      <dgm:spPr/>
      <dgm:t>
        <a:bodyPr/>
        <a:lstStyle/>
        <a:p>
          <a:endParaRPr lang="de-AT"/>
        </a:p>
      </dgm:t>
    </dgm:pt>
    <dgm:pt modelId="{A33F0016-E918-4C5E-A2FD-5EDAB15FEBDF}" type="sibTrans" cxnId="{1B179932-02F7-4DEA-8F2E-87BC7ED1DF56}">
      <dgm:prSet/>
      <dgm:spPr/>
      <dgm:t>
        <a:bodyPr/>
        <a:lstStyle/>
        <a:p>
          <a:endParaRPr lang="de-AT"/>
        </a:p>
      </dgm:t>
    </dgm:pt>
    <dgm:pt modelId="{85528F73-6E94-4E45-942E-D43F4BEC4F2A}">
      <dgm:prSet/>
      <dgm:spPr/>
      <dgm:t>
        <a:bodyPr/>
        <a:lstStyle/>
        <a:p>
          <a:pPr rtl="0"/>
          <a:r>
            <a:rPr lang="en-US" b="0" dirty="0" smtClean="0"/>
            <a:t>“Parallel composition via </a:t>
          </a:r>
          <a:r>
            <a:rPr lang="en-US" b="1" dirty="0" smtClean="0"/>
            <a:t>sync</a:t>
          </a:r>
          <a:r>
            <a:rPr lang="en-US" b="0" dirty="0" smtClean="0"/>
            <a:t> nat. trans”</a:t>
          </a:r>
          <a:endParaRPr lang="en-US" b="0" dirty="0"/>
        </a:p>
      </dgm:t>
    </dgm:pt>
    <dgm:pt modelId="{E7B433FA-B5AC-4F9D-8BF7-5330EF3EC92E}" type="parTrans" cxnId="{706D92E8-7C5F-48F9-914B-AB609B515AFD}">
      <dgm:prSet/>
      <dgm:spPr/>
      <dgm:t>
        <a:bodyPr/>
        <a:lstStyle/>
        <a:p>
          <a:endParaRPr lang="de-AT"/>
        </a:p>
      </dgm:t>
    </dgm:pt>
    <dgm:pt modelId="{D7C0849F-6646-4B71-8458-DE987C591259}" type="sibTrans" cxnId="{706D92E8-7C5F-48F9-914B-AB609B515AFD}">
      <dgm:prSet/>
      <dgm:spPr/>
      <dgm:t>
        <a:bodyPr/>
        <a:lstStyle/>
        <a:p>
          <a:endParaRPr lang="de-AT"/>
        </a:p>
      </dgm:t>
    </dgm:pt>
    <dgm:pt modelId="{FAB3DDCB-FB45-4DE7-B5D0-344E57D21EFB}">
      <dgm:prSet/>
      <dgm:spPr/>
      <dgm:t>
        <a:bodyPr/>
        <a:lstStyle/>
        <a:p>
          <a:pPr rtl="0"/>
          <a:r>
            <a:rPr lang="en-US" b="1" u="none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The microcosm principle 2-categorically</a:t>
          </a:r>
          <a:endParaRPr lang="de-AT" b="1" u="none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BB4E10A-6E67-4A6D-A7BE-2BEE75F0ACE4}" type="parTrans" cxnId="{9E2B78E8-3744-404D-BEA8-FEA662AAF2F2}">
      <dgm:prSet/>
      <dgm:spPr/>
      <dgm:t>
        <a:bodyPr/>
        <a:lstStyle/>
        <a:p>
          <a:endParaRPr lang="de-AT"/>
        </a:p>
      </dgm:t>
    </dgm:pt>
    <dgm:pt modelId="{A4CD9B41-1A6D-49B6-9C85-3EAFB4CCC5DE}" type="sibTrans" cxnId="{9E2B78E8-3744-404D-BEA8-FEA662AAF2F2}">
      <dgm:prSet/>
      <dgm:spPr/>
      <dgm:t>
        <a:bodyPr/>
        <a:lstStyle/>
        <a:p>
          <a:endParaRPr lang="de-AT"/>
        </a:p>
      </dgm:t>
    </dgm:pt>
    <dgm:pt modelId="{80620223-D3A9-4431-B314-BFF2415F1E28}">
      <dgm:prSet/>
      <dgm:spPr/>
      <dgm:t>
        <a:bodyPr/>
        <a:lstStyle/>
        <a:p>
          <a:pPr rtl="0"/>
          <a:endParaRPr lang="en-US" b="1" dirty="0"/>
        </a:p>
      </dgm:t>
    </dgm:pt>
    <dgm:pt modelId="{96B17449-6EF6-44C9-A668-20825FA0F628}" type="parTrans" cxnId="{6B9D3F14-61A7-4408-86E5-EB05C8036E42}">
      <dgm:prSet/>
      <dgm:spPr/>
      <dgm:t>
        <a:bodyPr/>
        <a:lstStyle/>
        <a:p>
          <a:endParaRPr lang="de-AT"/>
        </a:p>
      </dgm:t>
    </dgm:pt>
    <dgm:pt modelId="{1016F813-5A79-4B4F-8E23-FB63504C307A}" type="sibTrans" cxnId="{6B9D3F14-61A7-4408-86E5-EB05C8036E42}">
      <dgm:prSet/>
      <dgm:spPr/>
      <dgm:t>
        <a:bodyPr/>
        <a:lstStyle/>
        <a:p>
          <a:endParaRPr lang="de-AT"/>
        </a:p>
      </dgm:t>
    </dgm:pt>
    <dgm:pt modelId="{4A121D4B-139B-4D16-9A7E-2403DFCA77EE}">
      <dgm:prSet/>
      <dgm:spPr/>
      <dgm:t>
        <a:bodyPr/>
        <a:lstStyle/>
        <a:p>
          <a:pPr rtl="0"/>
          <a:r>
            <a:rPr lang="en-US" b="1" u="none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Back to concurrency</a:t>
          </a:r>
          <a:endParaRPr lang="de-AT" b="1" u="none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3E8B6E5-2CE9-4671-98A6-FDA641F0405A}" type="parTrans" cxnId="{0AA5C161-AF69-42F8-91C6-4F8B467163E4}">
      <dgm:prSet/>
      <dgm:spPr/>
      <dgm:t>
        <a:bodyPr/>
        <a:lstStyle/>
        <a:p>
          <a:endParaRPr lang="de-AT"/>
        </a:p>
      </dgm:t>
    </dgm:pt>
    <dgm:pt modelId="{F51A3EC7-0968-4521-84A3-214284E66EB6}" type="sibTrans" cxnId="{0AA5C161-AF69-42F8-91C6-4F8B467163E4}">
      <dgm:prSet/>
      <dgm:spPr/>
      <dgm:t>
        <a:bodyPr/>
        <a:lstStyle/>
        <a:p>
          <a:endParaRPr lang="de-AT"/>
        </a:p>
      </dgm:t>
    </dgm:pt>
    <dgm:pt modelId="{94D5D3AF-B407-4F72-B323-52A91D47B2DD}">
      <dgm:prSet/>
      <dgm:spPr/>
      <dgm:t>
        <a:bodyPr/>
        <a:lstStyle/>
        <a:p>
          <a:pPr rtl="0"/>
          <a:r>
            <a:rPr lang="en-US" dirty="0" smtClean="0"/>
            <a:t>Part 1 for </a:t>
          </a:r>
          <a:r>
            <a:rPr lang="en-US" b="1" dirty="0" smtClean="0"/>
            <a:t>arbitrary algebraic theory</a:t>
          </a:r>
          <a:endParaRPr lang="de-AT" dirty="0"/>
        </a:p>
      </dgm:t>
    </dgm:pt>
    <dgm:pt modelId="{68EDFDA8-F395-48C0-9919-BDB21F137010}" type="parTrans" cxnId="{9E56F49B-B354-4EFE-A5BB-3C9B5872C0FA}">
      <dgm:prSet/>
      <dgm:spPr/>
      <dgm:t>
        <a:bodyPr/>
        <a:lstStyle/>
        <a:p>
          <a:endParaRPr lang="de-AT"/>
        </a:p>
      </dgm:t>
    </dgm:pt>
    <dgm:pt modelId="{C727880E-C3E5-41E6-9BAA-13089E2EEF84}" type="sibTrans" cxnId="{9E56F49B-B354-4EFE-A5BB-3C9B5872C0FA}">
      <dgm:prSet/>
      <dgm:spPr/>
      <dgm:t>
        <a:bodyPr/>
        <a:lstStyle/>
        <a:p>
          <a:endParaRPr lang="de-AT"/>
        </a:p>
      </dgm:t>
    </dgm:pt>
    <dgm:pt modelId="{7121AF13-D546-4124-B086-8715507C8D84}">
      <dgm:prSet/>
      <dgm:spPr/>
      <dgm:t>
        <a:bodyPr/>
        <a:lstStyle/>
        <a:p>
          <a:pPr rtl="0"/>
          <a:r>
            <a:rPr lang="en-US" b="1" dirty="0" smtClean="0"/>
            <a:t>Generic</a:t>
          </a:r>
          <a:r>
            <a:rPr lang="en-US" dirty="0" smtClean="0"/>
            <a:t> compositionality theorem</a:t>
          </a:r>
          <a:endParaRPr lang="en-US" b="1" dirty="0"/>
        </a:p>
      </dgm:t>
    </dgm:pt>
    <dgm:pt modelId="{670DCA35-6FD9-4DC9-B42A-564BBB289450}" type="parTrans" cxnId="{B426CD11-BCAD-42B0-96C7-E885B443959F}">
      <dgm:prSet/>
      <dgm:spPr/>
      <dgm:t>
        <a:bodyPr/>
        <a:lstStyle/>
        <a:p>
          <a:endParaRPr lang="de-AT"/>
        </a:p>
      </dgm:t>
    </dgm:pt>
    <dgm:pt modelId="{380C40ED-2A83-4B24-8E44-E17E9B787B9B}" type="sibTrans" cxnId="{B426CD11-BCAD-42B0-96C7-E885B443959F}">
      <dgm:prSet/>
      <dgm:spPr/>
      <dgm:t>
        <a:bodyPr/>
        <a:lstStyle/>
        <a:p>
          <a:endParaRPr lang="de-AT"/>
        </a:p>
      </dgm:t>
    </dgm:pt>
    <dgm:pt modelId="{435E0131-A99E-4D71-95F9-F610F0DCD360}">
      <dgm:prSet/>
      <dgm:spPr/>
      <dgm:t>
        <a:bodyPr/>
        <a:lstStyle/>
        <a:p>
          <a:pPr rtl="0"/>
          <a:r>
            <a:rPr lang="en-US" b="0" dirty="0" smtClean="0"/>
            <a:t>compositionality theorem</a:t>
          </a:r>
          <a:endParaRPr lang="en-US" b="0" dirty="0"/>
        </a:p>
      </dgm:t>
    </dgm:pt>
    <dgm:pt modelId="{83F224B4-17A4-4B14-BD57-6C0F983C331A}" type="parTrans" cxnId="{FA28CC22-1E27-41F7-984B-C336EFCA83CD}">
      <dgm:prSet/>
      <dgm:spPr/>
      <dgm:t>
        <a:bodyPr/>
        <a:lstStyle/>
        <a:p>
          <a:endParaRPr lang="de-AT"/>
        </a:p>
      </dgm:t>
    </dgm:pt>
    <dgm:pt modelId="{DDEEDBF3-E92A-4919-8AF5-CA1143251D05}" type="sibTrans" cxnId="{FA28CC22-1E27-41F7-984B-C336EFCA83CD}">
      <dgm:prSet/>
      <dgm:spPr/>
      <dgm:t>
        <a:bodyPr/>
        <a:lstStyle/>
        <a:p>
          <a:endParaRPr lang="de-AT"/>
        </a:p>
      </dgm:t>
    </dgm:pt>
    <dgm:pt modelId="{3A6816A7-B6FC-4072-8A3E-756DB8619771}">
      <dgm:prSet/>
      <dgm:spPr/>
      <dgm:t>
        <a:bodyPr/>
        <a:lstStyle/>
        <a:p>
          <a:pPr rtl="0"/>
          <a:endParaRPr lang="en-US" b="1" dirty="0"/>
        </a:p>
      </dgm:t>
    </dgm:pt>
    <dgm:pt modelId="{02C8B500-455A-4069-AF66-D0E8095DFF88}" type="parTrans" cxnId="{0AB72BA4-0231-497B-9C66-82049892D95A}">
      <dgm:prSet/>
      <dgm:spPr/>
      <dgm:t>
        <a:bodyPr/>
        <a:lstStyle/>
        <a:p>
          <a:endParaRPr lang="de-AT"/>
        </a:p>
      </dgm:t>
    </dgm:pt>
    <dgm:pt modelId="{9105A18F-6086-4E73-93B8-3BE8D0EABCC3}" type="sibTrans" cxnId="{0AB72BA4-0231-497B-9C66-82049892D95A}">
      <dgm:prSet/>
      <dgm:spPr/>
      <dgm:t>
        <a:bodyPr/>
        <a:lstStyle/>
        <a:p>
          <a:endParaRPr lang="de-AT"/>
        </a:p>
      </dgm:t>
    </dgm:pt>
    <dgm:pt modelId="{4C027BAC-16DE-44D0-916B-C23801E677B4}">
      <dgm:prSet/>
      <dgm:spPr/>
      <dgm:t>
        <a:bodyPr/>
        <a:lstStyle/>
        <a:p>
          <a:pPr rtl="0"/>
          <a:endParaRPr lang="en-US" b="1" dirty="0"/>
        </a:p>
      </dgm:t>
    </dgm:pt>
    <dgm:pt modelId="{1EBE1203-4DCE-42DE-80A2-F00219115408}" type="parTrans" cxnId="{AA1C4679-E660-40AD-AA36-8B52782145CA}">
      <dgm:prSet/>
      <dgm:spPr/>
      <dgm:t>
        <a:bodyPr/>
        <a:lstStyle/>
        <a:p>
          <a:endParaRPr lang="de-AT"/>
        </a:p>
      </dgm:t>
    </dgm:pt>
    <dgm:pt modelId="{0ED99F6C-1BDB-48B6-A509-0ECA11FED0D1}" type="sibTrans" cxnId="{AA1C4679-E660-40AD-AA36-8B52782145CA}">
      <dgm:prSet/>
      <dgm:spPr/>
      <dgm:t>
        <a:bodyPr/>
        <a:lstStyle/>
        <a:p>
          <a:endParaRPr lang="de-AT"/>
        </a:p>
      </dgm:t>
    </dgm:pt>
    <dgm:pt modelId="{C02FFC85-08C7-43DA-9926-ED7CE531EA64}">
      <dgm:prSet/>
      <dgm:spPr/>
      <dgm:t>
        <a:bodyPr/>
        <a:lstStyle/>
        <a:p>
          <a:pPr rtl="0"/>
          <a:endParaRPr lang="en-US" b="1" dirty="0"/>
        </a:p>
      </dgm:t>
    </dgm:pt>
    <dgm:pt modelId="{9B7CD456-78EB-4AEE-A2A1-BF200673ABD7}" type="parTrans" cxnId="{C34C9EC1-07BF-4344-9950-998870749B27}">
      <dgm:prSet/>
      <dgm:spPr/>
      <dgm:t>
        <a:bodyPr/>
        <a:lstStyle/>
        <a:p>
          <a:endParaRPr lang="de-AT"/>
        </a:p>
      </dgm:t>
    </dgm:pt>
    <dgm:pt modelId="{F02D27BD-2964-44CF-8770-57E735E894BD}" type="sibTrans" cxnId="{C34C9EC1-07BF-4344-9950-998870749B27}">
      <dgm:prSet/>
      <dgm:spPr/>
      <dgm:t>
        <a:bodyPr/>
        <a:lstStyle/>
        <a:p>
          <a:endParaRPr lang="de-AT"/>
        </a:p>
      </dgm:t>
    </dgm:pt>
    <dgm:pt modelId="{48870C70-7652-4865-9435-707272FD2DE8}">
      <dgm:prSet/>
      <dgm:spPr/>
      <dgm:t>
        <a:bodyPr/>
        <a:lstStyle/>
        <a:p>
          <a:pPr rtl="0"/>
          <a:endParaRPr lang="en-US" b="1" dirty="0"/>
        </a:p>
      </dgm:t>
    </dgm:pt>
    <dgm:pt modelId="{AF320C62-CF33-48E5-A328-93BB57C757AF}" type="parTrans" cxnId="{3D6903F0-FF3F-4754-AF6F-BA5CFB2D2A38}">
      <dgm:prSet/>
      <dgm:spPr/>
      <dgm:t>
        <a:bodyPr/>
        <a:lstStyle/>
        <a:p>
          <a:endParaRPr lang="de-AT"/>
        </a:p>
      </dgm:t>
    </dgm:pt>
    <dgm:pt modelId="{7D102813-BD9A-42FC-9E92-6996140CF9CF}" type="sibTrans" cxnId="{3D6903F0-FF3F-4754-AF6F-BA5CFB2D2A38}">
      <dgm:prSet/>
      <dgm:spPr/>
      <dgm:t>
        <a:bodyPr/>
        <a:lstStyle/>
        <a:p>
          <a:endParaRPr lang="de-AT"/>
        </a:p>
      </dgm:t>
    </dgm:pt>
    <dgm:pt modelId="{1E6F5CF2-9D5C-4E00-95E9-544096A4223F}" type="pres">
      <dgm:prSet presAssocID="{98F3FFB0-26F7-4AE5-A534-AE2FFA63AD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ABC6A5BF-10FB-4D65-A319-E42F42983880}" type="pres">
      <dgm:prSet presAssocID="{6D779EBA-0986-49BD-B684-83D96BCC6B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D16CCD5-5152-409E-BC92-90B8FF5DEEF1}" type="pres">
      <dgm:prSet presAssocID="{6D779EBA-0986-49BD-B684-83D96BCC6BA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E8682F1-1A19-4D6A-B78E-FB8C3B6C17B6}" type="pres">
      <dgm:prSet presAssocID="{FAB3DDCB-FB45-4DE7-B5D0-344E57D21E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8A7C1B8-BC28-4E9F-8A1A-F508C712E6DA}" type="pres">
      <dgm:prSet presAssocID="{FAB3DDCB-FB45-4DE7-B5D0-344E57D21EF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7938C4B-9804-4037-A2ED-895308DFAD07}" type="pres">
      <dgm:prSet presAssocID="{4A121D4B-139B-4D16-9A7E-2403DFCA77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52F6FDA-8A9A-49BD-8550-10E5255E0EB4}" type="pres">
      <dgm:prSet presAssocID="{4A121D4B-139B-4D16-9A7E-2403DFCA77E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93A32745-83F3-47FB-BC4D-C52477858B0D}" type="presOf" srcId="{98F3FFB0-26F7-4AE5-A534-AE2FFA63AD9A}" destId="{1E6F5CF2-9D5C-4E00-95E9-544096A4223F}" srcOrd="0" destOrd="0" presId="urn:microsoft.com/office/officeart/2005/8/layout/vList2"/>
    <dgm:cxn modelId="{1B179932-02F7-4DEA-8F2E-87BC7ED1DF56}" srcId="{98F3FFB0-26F7-4AE5-A534-AE2FFA63AD9A}" destId="{6D779EBA-0986-49BD-B684-83D96BCC6BA0}" srcOrd="0" destOrd="0" parTransId="{72010EFD-5754-43B7-B9BA-9A0BD9C661ED}" sibTransId="{A33F0016-E918-4C5E-A2FD-5EDAB15FEBDF}"/>
    <dgm:cxn modelId="{4FC054E5-61E4-4D98-A09A-700F9353E244}" type="presOf" srcId="{435E0131-A99E-4D71-95F9-F610F0DCD360}" destId="{8D16CCD5-5152-409E-BC92-90B8FF5DEEF1}" srcOrd="0" destOrd="1" presId="urn:microsoft.com/office/officeart/2005/8/layout/vList2"/>
    <dgm:cxn modelId="{B426CD11-BCAD-42B0-96C7-E885B443959F}" srcId="{4A121D4B-139B-4D16-9A7E-2403DFCA77EE}" destId="{7121AF13-D546-4124-B086-8715507C8D84}" srcOrd="1" destOrd="0" parTransId="{670DCA35-6FD9-4DC9-B42A-564BBB289450}" sibTransId="{380C40ED-2A83-4B24-8E44-E17E9B787B9B}"/>
    <dgm:cxn modelId="{8BFB2F16-475E-4ADA-B607-C29030BFB06C}" type="presOf" srcId="{6D779EBA-0986-49BD-B684-83D96BCC6BA0}" destId="{ABC6A5BF-10FB-4D65-A319-E42F42983880}" srcOrd="0" destOrd="0" presId="urn:microsoft.com/office/officeart/2005/8/layout/vList2"/>
    <dgm:cxn modelId="{F68B0F9A-87A6-4C5E-9937-8A05E95EFACF}" type="presOf" srcId="{85528F73-6E94-4E45-942E-D43F4BEC4F2A}" destId="{8D16CCD5-5152-409E-BC92-90B8FF5DEEF1}" srcOrd="0" destOrd="0" presId="urn:microsoft.com/office/officeart/2005/8/layout/vList2"/>
    <dgm:cxn modelId="{9E2B78E8-3744-404D-BEA8-FEA662AAF2F2}" srcId="{98F3FFB0-26F7-4AE5-A534-AE2FFA63AD9A}" destId="{FAB3DDCB-FB45-4DE7-B5D0-344E57D21EFB}" srcOrd="1" destOrd="0" parTransId="{FBB4E10A-6E67-4A6D-A7BE-2BEE75F0ACE4}" sibTransId="{A4CD9B41-1A6D-49B6-9C85-3EAFB4CCC5DE}"/>
    <dgm:cxn modelId="{115BF69F-64A8-4A87-AAFD-07F2F5FF3004}" type="presOf" srcId="{4C027BAC-16DE-44D0-916B-C23801E677B4}" destId="{B8A7C1B8-BC28-4E9F-8A1A-F508C712E6DA}" srcOrd="0" destOrd="1" presId="urn:microsoft.com/office/officeart/2005/8/layout/vList2"/>
    <dgm:cxn modelId="{F2DDB6BD-76E6-45B9-A76B-7F0B1E684F37}" type="presOf" srcId="{94D5D3AF-B407-4F72-B323-52A91D47B2DD}" destId="{452F6FDA-8A9A-49BD-8550-10E5255E0EB4}" srcOrd="0" destOrd="0" presId="urn:microsoft.com/office/officeart/2005/8/layout/vList2"/>
    <dgm:cxn modelId="{3D6903F0-FF3F-4754-AF6F-BA5CFB2D2A38}" srcId="{FAB3DDCB-FB45-4DE7-B5D0-344E57D21EFB}" destId="{48870C70-7652-4865-9435-707272FD2DE8}" srcOrd="3" destOrd="0" parTransId="{AF320C62-CF33-48E5-A328-93BB57C757AF}" sibTransId="{7D102813-BD9A-42FC-9E92-6996140CF9CF}"/>
    <dgm:cxn modelId="{6B9D3F14-61A7-4408-86E5-EB05C8036E42}" srcId="{FAB3DDCB-FB45-4DE7-B5D0-344E57D21EFB}" destId="{80620223-D3A9-4431-B314-BFF2415F1E28}" srcOrd="4" destOrd="0" parTransId="{96B17449-6EF6-44C9-A668-20825FA0F628}" sibTransId="{1016F813-5A79-4B4F-8E23-FB63504C307A}"/>
    <dgm:cxn modelId="{CA548563-740B-4B34-9C25-58D4F8FA3088}" type="presOf" srcId="{3A6816A7-B6FC-4072-8A3E-756DB8619771}" destId="{B8A7C1B8-BC28-4E9F-8A1A-F508C712E6DA}" srcOrd="0" destOrd="0" presId="urn:microsoft.com/office/officeart/2005/8/layout/vList2"/>
    <dgm:cxn modelId="{7E2DFC08-8685-4E75-AACB-B78AAA8F3A35}" type="presOf" srcId="{80620223-D3A9-4431-B314-BFF2415F1E28}" destId="{B8A7C1B8-BC28-4E9F-8A1A-F508C712E6DA}" srcOrd="0" destOrd="4" presId="urn:microsoft.com/office/officeart/2005/8/layout/vList2"/>
    <dgm:cxn modelId="{0A5DE902-7F1E-4F8C-ABFD-3675083D1726}" type="presOf" srcId="{4A121D4B-139B-4D16-9A7E-2403DFCA77EE}" destId="{67938C4B-9804-4037-A2ED-895308DFAD07}" srcOrd="0" destOrd="0" presId="urn:microsoft.com/office/officeart/2005/8/layout/vList2"/>
    <dgm:cxn modelId="{85E08BB7-2F24-4A0F-8387-2B7D338C98F9}" type="presOf" srcId="{7121AF13-D546-4124-B086-8715507C8D84}" destId="{452F6FDA-8A9A-49BD-8550-10E5255E0EB4}" srcOrd="0" destOrd="1" presId="urn:microsoft.com/office/officeart/2005/8/layout/vList2"/>
    <dgm:cxn modelId="{AA1C4679-E660-40AD-AA36-8B52782145CA}" srcId="{FAB3DDCB-FB45-4DE7-B5D0-344E57D21EFB}" destId="{4C027BAC-16DE-44D0-916B-C23801E677B4}" srcOrd="1" destOrd="0" parTransId="{1EBE1203-4DCE-42DE-80A2-F00219115408}" sibTransId="{0ED99F6C-1BDB-48B6-A509-0ECA11FED0D1}"/>
    <dgm:cxn modelId="{FA28CC22-1E27-41F7-984B-C336EFCA83CD}" srcId="{6D779EBA-0986-49BD-B684-83D96BCC6BA0}" destId="{435E0131-A99E-4D71-95F9-F610F0DCD360}" srcOrd="1" destOrd="0" parTransId="{83F224B4-17A4-4B14-BD57-6C0F983C331A}" sibTransId="{DDEEDBF3-E92A-4919-8AF5-CA1143251D05}"/>
    <dgm:cxn modelId="{9E56F49B-B354-4EFE-A5BB-3C9B5872C0FA}" srcId="{4A121D4B-139B-4D16-9A7E-2403DFCA77EE}" destId="{94D5D3AF-B407-4F72-B323-52A91D47B2DD}" srcOrd="0" destOrd="0" parTransId="{68EDFDA8-F395-48C0-9919-BDB21F137010}" sibTransId="{C727880E-C3E5-41E6-9BAA-13089E2EEF84}"/>
    <dgm:cxn modelId="{C34C9EC1-07BF-4344-9950-998870749B27}" srcId="{FAB3DDCB-FB45-4DE7-B5D0-344E57D21EFB}" destId="{C02FFC85-08C7-43DA-9926-ED7CE531EA64}" srcOrd="2" destOrd="0" parTransId="{9B7CD456-78EB-4AEE-A2A1-BF200673ABD7}" sibTransId="{F02D27BD-2964-44CF-8770-57E735E894BD}"/>
    <dgm:cxn modelId="{0AB72BA4-0231-497B-9C66-82049892D95A}" srcId="{FAB3DDCB-FB45-4DE7-B5D0-344E57D21EFB}" destId="{3A6816A7-B6FC-4072-8A3E-756DB8619771}" srcOrd="0" destOrd="0" parTransId="{02C8B500-455A-4069-AF66-D0E8095DFF88}" sibTransId="{9105A18F-6086-4E73-93B8-3BE8D0EABCC3}"/>
    <dgm:cxn modelId="{84FBF15E-C983-4390-AC7B-32BBE426F000}" type="presOf" srcId="{FAB3DDCB-FB45-4DE7-B5D0-344E57D21EFB}" destId="{AE8682F1-1A19-4D6A-B78E-FB8C3B6C17B6}" srcOrd="0" destOrd="0" presId="urn:microsoft.com/office/officeart/2005/8/layout/vList2"/>
    <dgm:cxn modelId="{0AA5C161-AF69-42F8-91C6-4F8B467163E4}" srcId="{98F3FFB0-26F7-4AE5-A534-AE2FFA63AD9A}" destId="{4A121D4B-139B-4D16-9A7E-2403DFCA77EE}" srcOrd="2" destOrd="0" parTransId="{83E8B6E5-2CE9-4671-98A6-FDA641F0405A}" sibTransId="{F51A3EC7-0968-4521-84A3-214284E66EB6}"/>
    <dgm:cxn modelId="{706D92E8-7C5F-48F9-914B-AB609B515AFD}" srcId="{6D779EBA-0986-49BD-B684-83D96BCC6BA0}" destId="{85528F73-6E94-4E45-942E-D43F4BEC4F2A}" srcOrd="0" destOrd="0" parTransId="{E7B433FA-B5AC-4F9D-8BF7-5330EF3EC92E}" sibTransId="{D7C0849F-6646-4B71-8458-DE987C591259}"/>
    <dgm:cxn modelId="{BAAF7A6E-BCE0-4512-A07C-5C53A1958FCF}" type="presOf" srcId="{48870C70-7652-4865-9435-707272FD2DE8}" destId="{B8A7C1B8-BC28-4E9F-8A1A-F508C712E6DA}" srcOrd="0" destOrd="3" presId="urn:microsoft.com/office/officeart/2005/8/layout/vList2"/>
    <dgm:cxn modelId="{86CC02E6-BC54-417E-BE82-3C95AC063288}" type="presOf" srcId="{C02FFC85-08C7-43DA-9926-ED7CE531EA64}" destId="{B8A7C1B8-BC28-4E9F-8A1A-F508C712E6DA}" srcOrd="0" destOrd="2" presId="urn:microsoft.com/office/officeart/2005/8/layout/vList2"/>
    <dgm:cxn modelId="{A977222F-8ADC-446D-A9E7-E8C926084650}" type="presParOf" srcId="{1E6F5CF2-9D5C-4E00-95E9-544096A4223F}" destId="{ABC6A5BF-10FB-4D65-A319-E42F42983880}" srcOrd="0" destOrd="0" presId="urn:microsoft.com/office/officeart/2005/8/layout/vList2"/>
    <dgm:cxn modelId="{BAF60483-4EB6-46D9-B271-03482F0423FD}" type="presParOf" srcId="{1E6F5CF2-9D5C-4E00-95E9-544096A4223F}" destId="{8D16CCD5-5152-409E-BC92-90B8FF5DEEF1}" srcOrd="1" destOrd="0" presId="urn:microsoft.com/office/officeart/2005/8/layout/vList2"/>
    <dgm:cxn modelId="{90517D80-480A-4453-8E36-B615F77CCEE2}" type="presParOf" srcId="{1E6F5CF2-9D5C-4E00-95E9-544096A4223F}" destId="{AE8682F1-1A19-4D6A-B78E-FB8C3B6C17B6}" srcOrd="2" destOrd="0" presId="urn:microsoft.com/office/officeart/2005/8/layout/vList2"/>
    <dgm:cxn modelId="{F129F922-96B1-4550-BDC9-88A459DA938A}" type="presParOf" srcId="{1E6F5CF2-9D5C-4E00-95E9-544096A4223F}" destId="{B8A7C1B8-BC28-4E9F-8A1A-F508C712E6DA}" srcOrd="3" destOrd="0" presId="urn:microsoft.com/office/officeart/2005/8/layout/vList2"/>
    <dgm:cxn modelId="{186F2258-3F31-4C57-BB50-1E7C29E2D717}" type="presParOf" srcId="{1E6F5CF2-9D5C-4E00-95E9-544096A4223F}" destId="{67938C4B-9804-4037-A2ED-895308DFAD07}" srcOrd="4" destOrd="0" presId="urn:microsoft.com/office/officeart/2005/8/layout/vList2"/>
    <dgm:cxn modelId="{F532C981-B439-49BE-9B8C-F6F90CEA2FFA}" type="presParOf" srcId="{1E6F5CF2-9D5C-4E00-95E9-544096A4223F}" destId="{452F6FDA-8A9A-49BD-8550-10E5255E0EB4}" srcOrd="5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370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2EDA7D6-753A-42B5-894D-0E92106339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3438"/>
            <a:ext cx="53181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370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BAFE7C46-AD9A-4184-9560-EB65DBAF1A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75D30-AEE3-49C3-B549-DFC12A84D395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69451-E54E-49F0-A4D4-DD104E07337B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79C17-29F8-4FD4-9575-7D5799D5E1BD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C9F79-2E11-4D6C-BA07-54DC775EA203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C36A7-0A0A-4BA5-B7DD-C08371CFEC34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A7702-AF8B-49CA-B005-952CCC4E3728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356D4-950A-4540-90C9-4F8F3E110CEC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69451-E54E-49F0-A4D4-DD104E07337B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19067-7EEC-4F16-8EB7-C251ECAE1182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70634-F78B-4CBD-B388-03D743D8AE6D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C724D-B139-4D8A-8E30-63D5D75EFE55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4DCA3-C6CB-49C8-A90B-FFF099B5E433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02D85-D287-4148-997F-E097C7A9933C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996CA-B8F1-4012-AE8D-BBB2954953D7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which is DELETE?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E7C46-AD9A-4184-9560-EB65DBAF1AB9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356D4-950A-4540-90C9-4F8F3E110CEC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E7C46-AD9A-4184-9560-EB65DBAF1AB9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6BBDB-001B-487B-AB44-5450B34FF4E4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4960A-2FE1-4FCC-AF27-C216A6EC1B45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A68E2-209D-4B52-95DD-8554D95E86A5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05702-A191-430E-8557-88A95D3B6B74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A6278-E1D7-4C8E-A40E-B36262BB229B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166B5-1AFB-4016-AF79-49A868513408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25326-6A01-459D-878B-683ECCF7F1C5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5042A-6094-495C-B9A8-757D949A6B5F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3120A-9762-4A60-999B-BDA333E054EE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E8329-953C-45BE-8A8C-5171D0040232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238E1-2558-4BC2-B4DE-D114F3C8C203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0F5F8-EB7B-4085-8405-23E4F8665739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E7E33-CDFB-4934-9CB6-BC29A95A3E24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CCA03-454C-4E23-8E16-909C5EFF83DD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AA1E4-3AA3-4785-B71D-3D943DFA63BE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B31362-1DDC-42D6-BABF-07B5EDBE971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Tm="94094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0B8614-4988-499B-9C8B-F522F2A0A1E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Tm="94094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B79468-204E-449A-8A76-71513F8C9BC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Tm="94094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0C3F18-69CC-419E-B3FD-AAF9F940BE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Tm="94094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B9A105-4FD3-433C-A8FE-7A286CA122C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4094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667B4A-8249-4F81-9B6F-6D03A22C4F8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4094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D1AA23-964C-4DEA-A4DE-66D3739149E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4094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A7C4ED-A7B4-4EAD-A468-FD057ECF742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4094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2E6E7F-26D1-4684-AD61-CB23E36F73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advTm="94094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F5D632-11A5-4B03-9A74-7B36375991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4094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25F317-6407-4021-AC29-5805499943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4094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BB8F6-FDEA-42A1-8274-6738A16481E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Tm="94094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24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2.png"/><Relationship Id="rId5" Type="http://schemas.openxmlformats.org/officeDocument/2006/relationships/tags" Target="../tags/tag27.xml"/><Relationship Id="rId10" Type="http://schemas.openxmlformats.org/officeDocument/2006/relationships/image" Target="../media/image21.png"/><Relationship Id="rId4" Type="http://schemas.openxmlformats.org/officeDocument/2006/relationships/tags" Target="../tags/tag26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34.png"/><Relationship Id="rId5" Type="http://schemas.openxmlformats.org/officeDocument/2006/relationships/tags" Target="../tags/tag39.xml"/><Relationship Id="rId10" Type="http://schemas.openxmlformats.org/officeDocument/2006/relationships/image" Target="../media/image33.png"/><Relationship Id="rId4" Type="http://schemas.openxmlformats.org/officeDocument/2006/relationships/tags" Target="../tags/tag38.xml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7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4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49.xml"/><Relationship Id="rId10" Type="http://schemas.openxmlformats.org/officeDocument/2006/relationships/image" Target="../media/image41.png"/><Relationship Id="rId4" Type="http://schemas.openxmlformats.org/officeDocument/2006/relationships/tags" Target="../tags/tag48.xml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52.xml"/><Relationship Id="rId7" Type="http://schemas.openxmlformats.org/officeDocument/2006/relationships/image" Target="../media/image4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53.xml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6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58.xml"/><Relationship Id="rId10" Type="http://schemas.openxmlformats.org/officeDocument/2006/relationships/image" Target="../media/image48.png"/><Relationship Id="rId4" Type="http://schemas.openxmlformats.org/officeDocument/2006/relationships/tags" Target="../tags/tag57.xml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49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64.xml"/><Relationship Id="rId7" Type="http://schemas.openxmlformats.org/officeDocument/2006/relationships/image" Target="../media/image5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4.png"/><Relationship Id="rId4" Type="http://schemas.openxmlformats.org/officeDocument/2006/relationships/tags" Target="../tags/tag65.xml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35.png"/><Relationship Id="rId18" Type="http://schemas.openxmlformats.org/officeDocument/2006/relationships/image" Target="../media/image36.png"/><Relationship Id="rId3" Type="http://schemas.openxmlformats.org/officeDocument/2006/relationships/tags" Target="../tags/tag70.xml"/><Relationship Id="rId21" Type="http://schemas.openxmlformats.org/officeDocument/2006/relationships/image" Target="../media/image61.png"/><Relationship Id="rId7" Type="http://schemas.openxmlformats.org/officeDocument/2006/relationships/tags" Target="../tags/tag74.xml"/><Relationship Id="rId12" Type="http://schemas.openxmlformats.org/officeDocument/2006/relationships/notesSlide" Target="../notesSlides/notesSlide29.xml"/><Relationship Id="rId17" Type="http://schemas.openxmlformats.org/officeDocument/2006/relationships/image" Target="../media/image59.png"/><Relationship Id="rId2" Type="http://schemas.openxmlformats.org/officeDocument/2006/relationships/tags" Target="../tags/tag69.xml"/><Relationship Id="rId16" Type="http://schemas.openxmlformats.org/officeDocument/2006/relationships/image" Target="../media/image58.png"/><Relationship Id="rId20" Type="http://schemas.openxmlformats.org/officeDocument/2006/relationships/image" Target="../media/image33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5" Type="http://schemas.openxmlformats.org/officeDocument/2006/relationships/image" Target="../media/image57.png"/><Relationship Id="rId10" Type="http://schemas.openxmlformats.org/officeDocument/2006/relationships/tags" Target="../tags/tag77.xml"/><Relationship Id="rId19" Type="http://schemas.openxmlformats.org/officeDocument/2006/relationships/image" Target="../media/image60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56.png"/><Relationship Id="rId22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829761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ja-JP" sz="4000" b="1" dirty="0" smtClean="0"/>
              <a:t>The Microcosm Principle </a:t>
            </a:r>
            <a:br>
              <a:rPr lang="en-US" altLang="ja-JP" sz="4000" b="1" dirty="0" smtClean="0"/>
            </a:br>
            <a:r>
              <a:rPr lang="en-US" altLang="ja-JP" sz="4000" b="1" dirty="0" smtClean="0"/>
              <a:t>and</a:t>
            </a:r>
            <a:r>
              <a:rPr lang="en-US" altLang="ja-JP" sz="4000" dirty="0" smtClean="0"/>
              <a:t> </a:t>
            </a:r>
            <a:r>
              <a:rPr lang="en-US" altLang="ja-JP" sz="4000" b="1" dirty="0" smtClean="0"/>
              <a:t>Concurrency in </a:t>
            </a:r>
            <a:r>
              <a:rPr lang="en-US" altLang="ja-JP" sz="4000" b="1" dirty="0" err="1" smtClean="0"/>
              <a:t>Coalgebras</a:t>
            </a:r>
            <a:endParaRPr lang="en-US" altLang="ja-JP" sz="40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971800"/>
            <a:ext cx="3886200" cy="2668588"/>
          </a:xfrm>
        </p:spPr>
        <p:txBody>
          <a:bodyPr/>
          <a:lstStyle/>
          <a:p>
            <a:pPr algn="l" eaLnBrk="1" hangingPunct="1"/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Ichiro </a:t>
            </a:r>
            <a:r>
              <a:rPr lang="en-US" altLang="ja-JP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Hasuo</a:t>
            </a:r>
            <a:r>
              <a:rPr lang="en-US" altLang="ja-JP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ja-JP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 eaLnBrk="1" hangingPunct="1"/>
            <a:r>
              <a:rPr lang="en-US" altLang="ja-JP" sz="1600" dirty="0" smtClean="0">
                <a:solidFill>
                  <a:schemeClr val="tx1"/>
                </a:solidFill>
              </a:rPr>
              <a:t>  Kyoto University, Japan</a:t>
            </a:r>
          </a:p>
          <a:p>
            <a:pPr algn="l" eaLnBrk="1" hangingPunct="1"/>
            <a:r>
              <a:rPr lang="en-US" altLang="ja-JP" sz="1600" dirty="0" smtClean="0">
                <a:solidFill>
                  <a:schemeClr val="tx1"/>
                </a:solidFill>
              </a:rPr>
              <a:t>  PRESTO Promotion Program, Japan</a:t>
            </a:r>
          </a:p>
          <a:p>
            <a:pPr eaLnBrk="1" hangingPunct="1"/>
            <a:endParaRPr lang="en-US" altLang="ja-JP" sz="15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9448800" y="4343400"/>
            <a:ext cx="34290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7" name="Picture 5" descr="ku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1200" y="160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25"/>
          <p:cNvSpPr>
            <a:spLocks noChangeArrowheads="1"/>
          </p:cNvSpPr>
          <p:nvPr/>
        </p:nvSpPr>
        <p:spPr bwMode="auto">
          <a:xfrm>
            <a:off x="5410200" y="3048000"/>
            <a:ext cx="3429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R="64008" lvl="0" algn="l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ＭＳ Ｐゴシック"/>
              </a:rPr>
              <a:t>Bart Jacobs</a:t>
            </a:r>
            <a:endParaRPr kumimoji="0" lang="en-US" altLang="ja-JP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ＭＳ Ｐゴシック"/>
            </a:endParaRPr>
          </a:p>
          <a:p>
            <a:pPr marR="64008" lvl="0" algn="l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kumimoji="0" lang="en-US" altLang="ja-JP" sz="16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Radboud</a:t>
            </a:r>
            <a:r>
              <a:rPr kumimoji="0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 Univ. Nijmegen, NL</a:t>
            </a:r>
          </a:p>
          <a:p>
            <a:pPr marR="64008" lvl="0" algn="l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kumimoji="0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 Technical Univ. Eindhoven, NL</a:t>
            </a:r>
          </a:p>
          <a:p>
            <a:pPr marR="64008" lvl="0" algn="l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kumimoji="0" lang="en-US" altLang="ja-JP" sz="16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R="64008" lvl="0" algn="l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ＭＳ Ｐゴシック"/>
              </a:rPr>
              <a:t>Ana </a:t>
            </a:r>
            <a:r>
              <a:rPr kumimoji="0" lang="en-US" altLang="ja-JP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ＭＳ Ｐゴシック"/>
              </a:rPr>
              <a:t>Sokolova</a:t>
            </a:r>
            <a:endParaRPr kumimoji="0" lang="en-US" altLang="ja-JP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ＭＳ Ｐゴシック"/>
            </a:endParaRPr>
          </a:p>
          <a:p>
            <a:pPr marR="64008" lvl="0" algn="l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kumimoji="0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Univ. Salzburg, Austria</a:t>
            </a:r>
            <a:endParaRPr kumimoji="0" lang="en-US" altLang="ja-JP" sz="16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R="64008" lvl="0" algn="l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kumimoji="0" lang="en-US" altLang="ja-JP" sz="13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l">
              <a:spcBef>
                <a:spcPct val="20000"/>
              </a:spcBef>
            </a:pPr>
            <a:endParaRPr lang="en-US" altLang="ja-JP" sz="1300" dirty="0"/>
          </a:p>
          <a:p>
            <a:pPr algn="l">
              <a:spcBef>
                <a:spcPct val="20000"/>
              </a:spcBef>
            </a:pPr>
            <a:endParaRPr lang="en-US" altLang="ja-JP" sz="1900" dirty="0"/>
          </a:p>
        </p:txBody>
      </p:sp>
      <p:pic>
        <p:nvPicPr>
          <p:cNvPr id="3079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29800" y="3429000"/>
            <a:ext cx="1981200" cy="601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Tm="94094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Outline</a:t>
            </a:r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concurrency/</a:t>
            </a:r>
          </a:p>
          <a:p>
            <a:pPr algn="l">
              <a:spcBef>
                <a:spcPts val="0"/>
              </a:spcBef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compositionality</a:t>
            </a:r>
            <a:endParaRPr lang="en-US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62987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endParaRPr lang="en-US" sz="54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38382" y="1694808"/>
            <a:ext cx="7560923" cy="4459412"/>
          </a:xfrm>
          <a:custGeom>
            <a:avLst/>
            <a:gdLst>
              <a:gd name="connsiteX0" fmla="*/ 0 w 10274"/>
              <a:gd name="connsiteY0" fmla="*/ 0 h 4417888"/>
              <a:gd name="connsiteX1" fmla="*/ 10274 w 10274"/>
              <a:gd name="connsiteY1" fmla="*/ 4417888 h 4417888"/>
              <a:gd name="connsiteX0" fmla="*/ 0 w 5877674"/>
              <a:gd name="connsiteY0" fmla="*/ 0 h 2703388"/>
              <a:gd name="connsiteX1" fmla="*/ 5877674 w 5877674"/>
              <a:gd name="connsiteY1" fmla="*/ 2703388 h 2703388"/>
              <a:gd name="connsiteX0" fmla="*/ 0 w 5877674"/>
              <a:gd name="connsiteY0" fmla="*/ 0 h 3979952"/>
              <a:gd name="connsiteX1" fmla="*/ 5877674 w 5877674"/>
              <a:gd name="connsiteY1" fmla="*/ 2703388 h 3979952"/>
              <a:gd name="connsiteX0" fmla="*/ 0 w 5877674"/>
              <a:gd name="connsiteY0" fmla="*/ 1830512 h 3303141"/>
              <a:gd name="connsiteX1" fmla="*/ 5877674 w 5877674"/>
              <a:gd name="connsiteY1" fmla="*/ 0 h 3303141"/>
              <a:gd name="connsiteX0" fmla="*/ 0 w 7325474"/>
              <a:gd name="connsiteY0" fmla="*/ 4421312 h 5893941"/>
              <a:gd name="connsiteX1" fmla="*/ 7325474 w 7325474"/>
              <a:gd name="connsiteY1" fmla="*/ 0 h 5893941"/>
              <a:gd name="connsiteX0" fmla="*/ 0 w 7325474"/>
              <a:gd name="connsiteY0" fmla="*/ 4421312 h 5893941"/>
              <a:gd name="connsiteX1" fmla="*/ 7325474 w 7325474"/>
              <a:gd name="connsiteY1" fmla="*/ 0 h 5893941"/>
              <a:gd name="connsiteX0" fmla="*/ 0 w 7325474"/>
              <a:gd name="connsiteY0" fmla="*/ 3583112 h 5055741"/>
              <a:gd name="connsiteX1" fmla="*/ 7325474 w 7325474"/>
              <a:gd name="connsiteY1" fmla="*/ 0 h 5055741"/>
              <a:gd name="connsiteX0" fmla="*/ 235021 w 7560495"/>
              <a:gd name="connsiteY0" fmla="*/ 3583112 h 3583112"/>
              <a:gd name="connsiteX1" fmla="*/ 7560495 w 7560495"/>
              <a:gd name="connsiteY1" fmla="*/ 0 h 3583112"/>
              <a:gd name="connsiteX0" fmla="*/ 235021 w 7560495"/>
              <a:gd name="connsiteY0" fmla="*/ 4459412 h 4459412"/>
              <a:gd name="connsiteX1" fmla="*/ 7560495 w 7560495"/>
              <a:gd name="connsiteY1" fmla="*/ 0 h 4459412"/>
              <a:gd name="connsiteX0" fmla="*/ 235021 w 7795944"/>
              <a:gd name="connsiteY0" fmla="*/ 4459412 h 4459412"/>
              <a:gd name="connsiteX1" fmla="*/ 7560495 w 7795944"/>
              <a:gd name="connsiteY1" fmla="*/ 0 h 4459412"/>
              <a:gd name="connsiteX0" fmla="*/ 0 w 7560923"/>
              <a:gd name="connsiteY0" fmla="*/ 4459412 h 4459412"/>
              <a:gd name="connsiteX1" fmla="*/ 7325474 w 7560923"/>
              <a:gd name="connsiteY1" fmla="*/ 0 h 445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60923" h="4459412">
                <a:moveTo>
                  <a:pt x="0" y="4459412"/>
                </a:moveTo>
                <a:cubicBezTo>
                  <a:pt x="137435" y="2940121"/>
                  <a:pt x="7560923" y="2938409"/>
                  <a:pt x="7325474" y="0"/>
                </a:cubicBezTo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0" y="2514600"/>
            <a:ext cx="4495800" cy="33528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ts val="0"/>
              </a:spcBef>
            </a:pP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microcosm for concurrency</a:t>
            </a:r>
          </a:p>
          <a:p>
            <a:pPr lvl="0">
              <a:spcBef>
                <a:spcPts val="0"/>
              </a:spcBef>
            </a:pP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800" b="1" spc="-30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||   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 </a:t>
            </a:r>
            <a:r>
              <a:rPr lang="en-US" sz="2800" b="1" spc="-300" dirty="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||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de-AT" sz="2800" dirty="0"/>
          </a:p>
        </p:txBody>
      </p:sp>
      <p:sp>
        <p:nvSpPr>
          <p:cNvPr id="11" name="Horizontal Scroll 10"/>
          <p:cNvSpPr/>
          <p:nvPr/>
        </p:nvSpPr>
        <p:spPr>
          <a:xfrm>
            <a:off x="304800" y="4191000"/>
            <a:ext cx="4038600" cy="1295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de-A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composition</a:t>
            </a:r>
          </a:p>
          <a:p>
            <a:pPr algn="ctr">
              <a:spcBef>
                <a:spcPts val="0"/>
              </a:spcBef>
            </a:pPr>
            <a:r>
              <a:rPr lang="de-A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</a:t>
            </a:r>
            <a:r>
              <a:rPr lang="de-A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nat. trans.</a:t>
            </a:r>
            <a:endParaRPr lang="de-A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 rot="18743873">
            <a:off x="3948299" y="4664157"/>
            <a:ext cx="914400" cy="5715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76800" y="4343400"/>
            <a:ext cx="4267200" cy="2286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de-AT" dirty="0" smtClean="0"/>
              <a:t>2-categorical formulation</a:t>
            </a:r>
            <a:endParaRPr lang="de-AT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76800"/>
            <a:ext cx="2943321" cy="174484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5" name="Down Arrow 14"/>
          <p:cNvSpPr/>
          <p:nvPr/>
        </p:nvSpPr>
        <p:spPr>
          <a:xfrm rot="9619389">
            <a:off x="6405070" y="3491655"/>
            <a:ext cx="914400" cy="5715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76800" y="1371600"/>
            <a:ext cx="2971800" cy="1981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generic compositionality theorem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248400" y="228600"/>
            <a:ext cx="2590800" cy="137160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for arbitrary algebraic theory</a:t>
            </a:r>
            <a:endParaRPr lang="de-AT" dirty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229600" cy="4525963"/>
          </a:xfrm>
          <a:noFill/>
        </p:spPr>
        <p:txBody>
          <a:bodyPr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ja-JP" sz="4000" b="1" dirty="0" smtClean="0">
                <a:solidFill>
                  <a:schemeClr val="tx2"/>
                </a:solidFill>
              </a:rPr>
              <a:t>Parallel composition of </a:t>
            </a:r>
            <a:r>
              <a:rPr lang="en-US" altLang="ja-JP" sz="4000" b="1" dirty="0" err="1" smtClean="0">
                <a:solidFill>
                  <a:schemeClr val="tx2"/>
                </a:solidFill>
              </a:rPr>
              <a:t>coalgebras</a:t>
            </a:r>
            <a:endParaRPr lang="en-US" altLang="ja-JP" sz="4000" b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ja-JP" sz="4000" b="1" dirty="0" smtClean="0">
                <a:solidFill>
                  <a:schemeClr val="tx2"/>
                </a:solidFill>
              </a:rPr>
              <a:t>via</a:t>
            </a:r>
            <a:endParaRPr lang="en-US" altLang="ja-JP" sz="3700" b="1" dirty="0" smtClean="0">
              <a:solidFill>
                <a:schemeClr val="tx2"/>
              </a:solidFill>
            </a:endParaRPr>
          </a:p>
          <a:p>
            <a:pPr marL="365760" lvl="1" indent="-256032" algn="ctr">
              <a:spcBef>
                <a:spcPts val="400"/>
              </a:spcBef>
              <a:buSzPct val="68000"/>
              <a:buNone/>
            </a:pPr>
            <a:r>
              <a:rPr lang="en-US" altLang="ja-JP" sz="4000" b="1" dirty="0" err="1" smtClean="0">
                <a:sym typeface="Wingdings" pitchFamily="2" charset="2"/>
              </a:rPr>
              <a:t>sync</a:t>
            </a:r>
            <a:r>
              <a:rPr lang="en-US" altLang="ja-JP" sz="4000" b="1" baseline="-25000" dirty="0" err="1" smtClean="0">
                <a:latin typeface="cmmi10" pitchFamily="34" charset="0"/>
                <a:sym typeface="Wingdings" pitchFamily="2" charset="2"/>
              </a:rPr>
              <a:t>X</a:t>
            </a:r>
            <a:r>
              <a:rPr lang="en-US" altLang="ja-JP" sz="4000" b="1" i="1" baseline="-25000" dirty="0" err="1" smtClean="0">
                <a:sym typeface="Wingdings" pitchFamily="2" charset="2"/>
              </a:rPr>
              <a:t>,</a:t>
            </a:r>
            <a:r>
              <a:rPr lang="en-US" altLang="ja-JP" sz="4000" b="1" baseline="-25000" dirty="0" err="1" smtClean="0">
                <a:latin typeface="cmmi10" pitchFamily="34" charset="0"/>
                <a:sym typeface="Wingdings" pitchFamily="2" charset="2"/>
              </a:rPr>
              <a:t>Y</a:t>
            </a:r>
            <a:r>
              <a:rPr lang="en-US" altLang="ja-JP" sz="4000" b="1" baseline="-25000" dirty="0" smtClean="0">
                <a:latin typeface="cmmi10" pitchFamily="34" charset="0"/>
                <a:sym typeface="Wingdings" pitchFamily="2" charset="2"/>
              </a:rPr>
              <a:t> </a:t>
            </a:r>
            <a:r>
              <a:rPr lang="en-US" altLang="ja-JP" sz="4000" b="1" i="1" baseline="-25000" dirty="0" smtClean="0">
                <a:sym typeface="Wingdings" pitchFamily="2" charset="2"/>
              </a:rPr>
              <a:t> </a:t>
            </a:r>
            <a:r>
              <a:rPr lang="en-US" altLang="ja-JP" sz="4000" dirty="0" smtClean="0">
                <a:sym typeface="Wingdings" pitchFamily="2" charset="2"/>
              </a:rPr>
              <a:t>:  </a:t>
            </a:r>
            <a:r>
              <a:rPr lang="en-US" altLang="ja-JP" sz="4000" dirty="0" smtClean="0">
                <a:latin typeface="cmmi10" pitchFamily="34" charset="0"/>
                <a:sym typeface="Wingdings" pitchFamily="2" charset="2"/>
              </a:rPr>
              <a:t>FX</a:t>
            </a:r>
            <a:r>
              <a:rPr lang="en-US" altLang="ja-JP" sz="4000" i="1" dirty="0" smtClean="0">
                <a:sym typeface="Wingdings" pitchFamily="2" charset="2"/>
              </a:rPr>
              <a:t> </a:t>
            </a:r>
            <a:r>
              <a:rPr lang="en-US" altLang="ja-JP" sz="4000" dirty="0" smtClean="0">
                <a:solidFill>
                  <a:srgbClr val="009900"/>
                </a:solidFill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4000" i="1" dirty="0" smtClean="0">
                <a:sym typeface="Wingdings" pitchFamily="2" charset="2"/>
              </a:rPr>
              <a:t> </a:t>
            </a:r>
            <a:r>
              <a:rPr lang="en-US" altLang="ja-JP" sz="4000" dirty="0" smtClean="0">
                <a:latin typeface="cmmi10" pitchFamily="34" charset="0"/>
                <a:sym typeface="Wingdings" pitchFamily="2" charset="2"/>
              </a:rPr>
              <a:t>FY</a:t>
            </a:r>
            <a:r>
              <a:rPr lang="en-US" altLang="ja-JP" sz="4000" i="1" dirty="0" smtClean="0">
                <a:sym typeface="Wingdings" pitchFamily="2" charset="2"/>
              </a:rPr>
              <a:t> </a:t>
            </a:r>
            <a:r>
              <a:rPr lang="en-US" altLang="ja-JP" sz="4000" dirty="0" smtClean="0">
                <a:sym typeface="Wingdings" pitchFamily="2" charset="2"/>
              </a:rPr>
              <a:t> </a:t>
            </a:r>
            <a:r>
              <a:rPr lang="en-US" altLang="ja-JP" sz="4000" i="1" dirty="0" smtClean="0">
                <a:sym typeface="Wingdings" pitchFamily="2" charset="2"/>
              </a:rPr>
              <a:t> </a:t>
            </a:r>
            <a:r>
              <a:rPr lang="en-US" altLang="ja-JP" sz="4000" dirty="0" smtClean="0">
                <a:latin typeface="cmmi10" pitchFamily="34" charset="0"/>
                <a:sym typeface="Wingdings" pitchFamily="2" charset="2"/>
              </a:rPr>
              <a:t>F</a:t>
            </a:r>
            <a:r>
              <a:rPr lang="en-US" altLang="ja-JP" sz="4000" dirty="0" smtClean="0">
                <a:sym typeface="Wingdings" pitchFamily="2" charset="2"/>
              </a:rPr>
              <a:t>(</a:t>
            </a:r>
            <a:r>
              <a:rPr lang="en-US" altLang="ja-JP" sz="4000" dirty="0" smtClean="0">
                <a:latin typeface="cmmi10" pitchFamily="34" charset="0"/>
                <a:sym typeface="Wingdings" pitchFamily="2" charset="2"/>
              </a:rPr>
              <a:t>X</a:t>
            </a:r>
            <a:r>
              <a:rPr lang="en-US" altLang="ja-JP" sz="4000" i="1" dirty="0" smtClean="0">
                <a:sym typeface="Wingdings" pitchFamily="2" charset="2"/>
              </a:rPr>
              <a:t> </a:t>
            </a:r>
            <a:r>
              <a:rPr lang="en-US" altLang="ja-JP" sz="4000" dirty="0" smtClean="0">
                <a:solidFill>
                  <a:srgbClr val="009900"/>
                </a:solidFill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4000" i="1" dirty="0" smtClean="0">
                <a:sym typeface="Wingdings" pitchFamily="2" charset="2"/>
              </a:rPr>
              <a:t> </a:t>
            </a:r>
            <a:r>
              <a:rPr lang="en-US" altLang="ja-JP" sz="4000" dirty="0" smtClean="0">
                <a:latin typeface="cmmi10" pitchFamily="34" charset="0"/>
                <a:sym typeface="Wingdings" pitchFamily="2" charset="2"/>
              </a:rPr>
              <a:t>Y</a:t>
            </a:r>
            <a:r>
              <a:rPr lang="en-US" altLang="ja-JP" sz="4000" dirty="0" smtClean="0">
                <a:sym typeface="Wingdings" pitchFamily="2" charset="2"/>
              </a:rPr>
              <a:t>)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ja-JP" sz="3700" b="1" dirty="0" smtClean="0">
              <a:solidFill>
                <a:schemeClr val="tx2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4191000"/>
            <a:ext cx="48006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de-AT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Part </a:t>
            </a:r>
            <a:r>
              <a:rPr lang="de-AT" sz="199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de-AT" sz="199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28600" y="3352800"/>
            <a:ext cx="5257800" cy="3505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ounded Rectangle 16"/>
          <p:cNvSpPr/>
          <p:nvPr/>
        </p:nvSpPr>
        <p:spPr>
          <a:xfrm>
            <a:off x="1371600" y="5486400"/>
            <a:ext cx="3657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1219200" y="1828800"/>
            <a:ext cx="7696200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de-AT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733800"/>
            <a:ext cx="5638800" cy="3124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altLang="ja-JP" sz="2800" dirty="0" smtClean="0">
                <a:sym typeface="Wingdings" pitchFamily="2" charset="2"/>
              </a:rPr>
              <a:t>If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altLang="ja-JP" sz="2400" dirty="0" smtClean="0">
                <a:sym typeface="Wingdings" pitchFamily="2" charset="2"/>
              </a:rPr>
              <a:t>the base category </a:t>
            </a:r>
            <a:r>
              <a:rPr lang="en-US" altLang="ja-JP" sz="2400" b="1" i="1" dirty="0" smtClean="0">
                <a:sym typeface="Wingdings" pitchFamily="2" charset="2"/>
              </a:rPr>
              <a:t>C </a:t>
            </a:r>
            <a:r>
              <a:rPr lang="en-US" altLang="ja-JP" sz="2400" dirty="0" smtClean="0">
                <a:sym typeface="Wingdings" pitchFamily="2" charset="2"/>
              </a:rPr>
              <a:t>has a tensor</a:t>
            </a:r>
          </a:p>
          <a:p>
            <a:pPr lvl="1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None/>
            </a:pPr>
            <a:r>
              <a:rPr lang="en-US" altLang="ja-JP" sz="2400" b="1" dirty="0" smtClean="0">
                <a:solidFill>
                  <a:srgbClr val="009900"/>
                </a:solidFill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2400" dirty="0" smtClean="0">
                <a:sym typeface="Wingdings" pitchFamily="2" charset="2"/>
              </a:rPr>
              <a:t> : </a:t>
            </a:r>
            <a:r>
              <a:rPr lang="en-US" altLang="ja-JP" sz="2400" b="1" i="1" dirty="0" smtClean="0">
                <a:sym typeface="Wingdings" pitchFamily="2" charset="2"/>
              </a:rPr>
              <a:t>C</a:t>
            </a:r>
            <a:r>
              <a:rPr lang="en-US" altLang="ja-JP" sz="2400" dirty="0" smtClean="0">
                <a:sym typeface="Wingdings" pitchFamily="2" charset="2"/>
              </a:rPr>
              <a:t> x </a:t>
            </a:r>
            <a:r>
              <a:rPr lang="en-US" altLang="ja-JP" sz="2400" b="1" i="1" dirty="0" smtClean="0">
                <a:sym typeface="Wingdings" pitchFamily="2" charset="2"/>
              </a:rPr>
              <a:t>C</a:t>
            </a:r>
            <a:r>
              <a:rPr lang="en-US" altLang="ja-JP" sz="2400" dirty="0" smtClean="0">
                <a:sym typeface="Wingdings" pitchFamily="2" charset="2"/>
              </a:rPr>
              <a:t>    </a:t>
            </a:r>
            <a:r>
              <a:rPr lang="en-US" altLang="ja-JP" sz="2400" b="1" i="1" dirty="0" smtClean="0">
                <a:sym typeface="Wingdings" pitchFamily="2" charset="2"/>
              </a:rPr>
              <a:t>C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altLang="ja-JP" sz="2400" dirty="0" smtClean="0">
                <a:sym typeface="Wingdings" pitchFamily="2" charset="2"/>
              </a:rPr>
              <a:t>and </a:t>
            </a:r>
            <a:r>
              <a:rPr lang="en-US" altLang="ja-JP" sz="2400" i="1" dirty="0" smtClean="0">
                <a:sym typeface="Wingdings" pitchFamily="2" charset="2"/>
              </a:rPr>
              <a:t>F </a:t>
            </a:r>
            <a:r>
              <a:rPr lang="en-US" altLang="ja-JP" sz="2400" dirty="0" smtClean="0">
                <a:sym typeface="Wingdings" pitchFamily="2" charset="2"/>
              </a:rPr>
              <a:t>: </a:t>
            </a:r>
            <a:r>
              <a:rPr lang="en-US" altLang="ja-JP" sz="2400" b="1" i="1" dirty="0" smtClean="0">
                <a:sym typeface="Wingdings" pitchFamily="2" charset="2"/>
              </a:rPr>
              <a:t>C 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b="1" i="1" dirty="0" smtClean="0">
                <a:sym typeface="Wingdings" pitchFamily="2" charset="2"/>
              </a:rPr>
              <a:t> C </a:t>
            </a:r>
            <a:r>
              <a:rPr lang="en-US" altLang="ja-JP" sz="2400" dirty="0" smtClean="0">
                <a:sym typeface="Wingdings" pitchFamily="2" charset="2"/>
              </a:rPr>
              <a:t>comes with natural transformation</a:t>
            </a:r>
            <a:endParaRPr lang="en-US" altLang="ja-JP" sz="2400" b="1" u="sng" dirty="0" smtClean="0">
              <a:sym typeface="Wingdings" pitchFamily="2" charset="2"/>
            </a:endParaRPr>
          </a:p>
          <a:p>
            <a:pPr lvl="1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None/>
            </a:pPr>
            <a:r>
              <a:rPr lang="en-US" altLang="ja-JP" sz="2400" b="1" dirty="0" err="1" smtClean="0">
                <a:sym typeface="Wingdings" pitchFamily="2" charset="2"/>
              </a:rPr>
              <a:t>sync</a:t>
            </a:r>
            <a:r>
              <a:rPr lang="en-US" altLang="ja-JP" sz="2400" i="1" baseline="-25000" dirty="0" err="1" smtClean="0">
                <a:sym typeface="Wingdings" pitchFamily="2" charset="2"/>
              </a:rPr>
              <a:t>X,Y</a:t>
            </a:r>
            <a:r>
              <a:rPr lang="en-US" altLang="ja-JP" sz="2400" i="1" baseline="-25000" dirty="0" smtClean="0">
                <a:sym typeface="Wingdings" pitchFamily="2" charset="2"/>
              </a:rPr>
              <a:t>  </a:t>
            </a:r>
            <a:r>
              <a:rPr lang="en-US" altLang="ja-JP" sz="2400" dirty="0" smtClean="0">
                <a:sym typeface="Wingdings" pitchFamily="2" charset="2"/>
              </a:rPr>
              <a:t>:  </a:t>
            </a:r>
            <a:r>
              <a:rPr lang="en-US" altLang="ja-JP" sz="2400" i="1" dirty="0" smtClean="0">
                <a:sym typeface="Wingdings" pitchFamily="2" charset="2"/>
              </a:rPr>
              <a:t>FX </a:t>
            </a:r>
            <a:r>
              <a:rPr lang="en-US" altLang="ja-JP" sz="2400" b="1" dirty="0" smtClean="0">
                <a:solidFill>
                  <a:srgbClr val="009900"/>
                </a:solidFill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2400" b="1" i="1" dirty="0" smtClean="0">
                <a:sym typeface="Wingdings" pitchFamily="2" charset="2"/>
              </a:rPr>
              <a:t> </a:t>
            </a:r>
            <a:r>
              <a:rPr lang="en-US" altLang="ja-JP" sz="2400" i="1" dirty="0" smtClean="0">
                <a:sym typeface="Wingdings" pitchFamily="2" charset="2"/>
              </a:rPr>
              <a:t>FY   F</a:t>
            </a:r>
            <a:r>
              <a:rPr lang="en-US" altLang="ja-JP" sz="2400" dirty="0" smtClean="0">
                <a:sym typeface="Wingdings" pitchFamily="2" charset="2"/>
              </a:rPr>
              <a:t>(</a:t>
            </a:r>
            <a:r>
              <a:rPr lang="en-US" altLang="ja-JP" sz="2400" i="1" dirty="0" smtClean="0">
                <a:sym typeface="Wingdings" pitchFamily="2" charset="2"/>
              </a:rPr>
              <a:t>X </a:t>
            </a:r>
            <a:r>
              <a:rPr lang="en-US" altLang="ja-JP" sz="2400" b="1" dirty="0" smtClean="0">
                <a:solidFill>
                  <a:srgbClr val="009900"/>
                </a:solidFill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2400" i="1" dirty="0" smtClean="0">
                <a:sym typeface="Wingdings" pitchFamily="2" charset="2"/>
              </a:rPr>
              <a:t> Y</a:t>
            </a:r>
            <a:r>
              <a:rPr lang="en-US" altLang="ja-JP" sz="2400" dirty="0" smtClean="0">
                <a:sym typeface="Wingdings" pitchFamily="2" charset="2"/>
              </a:rPr>
              <a:t>)</a:t>
            </a:r>
          </a:p>
          <a:p>
            <a:pPr>
              <a:lnSpc>
                <a:spcPct val="8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altLang="ja-JP" sz="2800" dirty="0" smtClean="0">
                <a:sym typeface="Wingdings" pitchFamily="2" charset="2"/>
              </a:rPr>
              <a:t>then we have</a:t>
            </a:r>
            <a:r>
              <a:rPr lang="en-US" altLang="ja-JP" sz="2800" b="1" dirty="0" smtClean="0">
                <a:sym typeface="Wingdings" pitchFamily="2" charset="2"/>
              </a:rPr>
              <a:t> </a:t>
            </a:r>
          </a:p>
          <a:p>
            <a:pPr lvl="1" algn="ctr">
              <a:lnSpc>
                <a:spcPct val="80000"/>
              </a:lnSpc>
              <a:spcBef>
                <a:spcPts val="1200"/>
              </a:spcBef>
              <a:buClr>
                <a:schemeClr val="accent5"/>
              </a:buClr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2400" b="1" dirty="0" smtClean="0">
                <a:latin typeface="cmsy10" pitchFamily="34" charset="0"/>
                <a:sym typeface="Wingdings" pitchFamily="2" charset="2"/>
              </a:rPr>
              <a:t> </a:t>
            </a:r>
            <a:r>
              <a:rPr lang="en-US" altLang="ja-JP" sz="2400" b="1" dirty="0" smtClean="0">
                <a:sym typeface="Wingdings" pitchFamily="2" charset="2"/>
              </a:rPr>
              <a:t>: </a:t>
            </a:r>
            <a:r>
              <a:rPr lang="en-US" altLang="ja-JP" sz="2400" b="1" dirty="0" err="1" smtClean="0">
                <a:sym typeface="Wingdings" pitchFamily="2" charset="2"/>
              </a:rPr>
              <a:t>Coalg</a:t>
            </a:r>
            <a:r>
              <a:rPr lang="en-US" altLang="ja-JP" sz="2400" b="1" i="1" baseline="-25000" dirty="0" err="1" smtClean="0">
                <a:sym typeface="Wingdings" pitchFamily="2" charset="2"/>
              </a:rPr>
              <a:t>F</a:t>
            </a:r>
            <a:r>
              <a:rPr lang="en-US" altLang="ja-JP" sz="2400" b="1" i="1" dirty="0" smtClean="0">
                <a:sym typeface="Wingdings" pitchFamily="2" charset="2"/>
              </a:rPr>
              <a:t> </a:t>
            </a:r>
            <a:r>
              <a:rPr lang="en-US" altLang="ja-JP" sz="2400" b="1" dirty="0" smtClean="0">
                <a:sym typeface="Wingdings" pitchFamily="2" charset="2"/>
              </a:rPr>
              <a:t>x </a:t>
            </a:r>
            <a:r>
              <a:rPr lang="en-US" altLang="ja-JP" sz="2400" b="1" dirty="0" err="1" smtClean="0">
                <a:sym typeface="Wingdings" pitchFamily="2" charset="2"/>
              </a:rPr>
              <a:t>Coalg</a:t>
            </a:r>
            <a:r>
              <a:rPr lang="en-US" altLang="ja-JP" sz="2400" b="1" i="1" baseline="-25000" dirty="0" err="1" smtClean="0">
                <a:sym typeface="Wingdings" pitchFamily="2" charset="2"/>
              </a:rPr>
              <a:t>F</a:t>
            </a:r>
            <a:r>
              <a:rPr lang="en-US" altLang="ja-JP" sz="2400" b="1" i="1" dirty="0" smtClean="0">
                <a:sym typeface="Wingdings" pitchFamily="2" charset="2"/>
              </a:rPr>
              <a:t> </a:t>
            </a:r>
            <a:r>
              <a:rPr lang="en-US" altLang="ja-JP" sz="2400" b="1" dirty="0" smtClean="0">
                <a:sym typeface="Wingdings" pitchFamily="2" charset="2"/>
              </a:rPr>
              <a:t> </a:t>
            </a:r>
            <a:r>
              <a:rPr lang="en-US" altLang="ja-JP" sz="2400" b="1" dirty="0" err="1" smtClean="0">
                <a:sym typeface="Wingdings" pitchFamily="2" charset="2"/>
              </a:rPr>
              <a:t>Coalg</a:t>
            </a:r>
            <a:r>
              <a:rPr lang="en-US" altLang="ja-JP" sz="2400" b="1" i="1" baseline="-25000" dirty="0" err="1" smtClean="0">
                <a:sym typeface="Wingdings" pitchFamily="2" charset="2"/>
              </a:rPr>
              <a:t>F</a:t>
            </a:r>
            <a:endParaRPr lang="en-US" altLang="ja-JP" sz="2400" b="1" i="1" baseline="-25000" dirty="0">
              <a:sym typeface="Wingdings" pitchFamily="2" charset="2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Parallel composition of </a:t>
            </a:r>
            <a:r>
              <a:rPr lang="en-US" altLang="ja-JP" dirty="0" err="1" smtClean="0"/>
              <a:t>coalgebras</a:t>
            </a:r>
            <a:endParaRPr lang="en-US" altLang="ja-JP" dirty="0" smtClean="0"/>
          </a:p>
        </p:txBody>
      </p:sp>
      <p:pic>
        <p:nvPicPr>
          <p:cNvPr id="104454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6567488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4457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057400"/>
            <a:ext cx="6664325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1905000" y="304800"/>
            <a:ext cx="7239000" cy="1524000"/>
          </a:xfrm>
          <a:prstGeom prst="wedgeEllipseCallout">
            <a:avLst>
              <a:gd name="adj1" fmla="val -33261"/>
              <a:gd name="adj2" fmla="val 6056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6032" algn="l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2400" dirty="0" err="1" smtClean="0">
                <a:solidFill>
                  <a:schemeClr val="bg1"/>
                </a:solidFill>
              </a:rPr>
              <a:t>bifunctor</a:t>
            </a:r>
            <a:r>
              <a:rPr kumimoji="0" lang="en-US" altLang="ja-JP" sz="2400" dirty="0" smtClean="0">
                <a:solidFill>
                  <a:schemeClr val="bg1"/>
                </a:solidFill>
              </a:rPr>
              <a:t> </a:t>
            </a:r>
            <a:r>
              <a:rPr kumimoji="0" lang="en-US" altLang="ja-JP" sz="2400" b="1" dirty="0" err="1">
                <a:solidFill>
                  <a:schemeClr val="bg1"/>
                </a:solidFill>
              </a:rPr>
              <a:t>Coalg</a:t>
            </a:r>
            <a:r>
              <a:rPr kumimoji="0" lang="en-US" altLang="ja-JP" sz="2400" b="1" i="1" baseline="-25000" dirty="0" err="1">
                <a:solidFill>
                  <a:schemeClr val="bg1"/>
                </a:solidFill>
              </a:rPr>
              <a:t>F</a:t>
            </a:r>
            <a:r>
              <a:rPr kumimoji="0" lang="en-US" altLang="ja-JP" sz="2400" b="1" i="1" dirty="0">
                <a:solidFill>
                  <a:schemeClr val="bg1"/>
                </a:solidFill>
              </a:rPr>
              <a:t> </a:t>
            </a:r>
            <a:r>
              <a:rPr kumimoji="0" lang="en-US" altLang="ja-JP" sz="2400" b="1" dirty="0">
                <a:solidFill>
                  <a:schemeClr val="bg1"/>
                </a:solidFill>
              </a:rPr>
              <a:t>x </a:t>
            </a:r>
            <a:r>
              <a:rPr kumimoji="0" lang="en-US" altLang="ja-JP" sz="2400" b="1" dirty="0" err="1">
                <a:solidFill>
                  <a:schemeClr val="bg1"/>
                </a:solidFill>
              </a:rPr>
              <a:t>Coalg</a:t>
            </a:r>
            <a:r>
              <a:rPr kumimoji="0" lang="en-US" altLang="ja-JP" sz="2400" b="1" i="1" baseline="-25000" dirty="0" err="1">
                <a:solidFill>
                  <a:schemeClr val="bg1"/>
                </a:solidFill>
              </a:rPr>
              <a:t>F</a:t>
            </a:r>
            <a:r>
              <a:rPr kumimoji="0" lang="en-US" altLang="ja-JP" sz="2400" b="1" i="1" dirty="0">
                <a:solidFill>
                  <a:schemeClr val="bg1"/>
                </a:solidFill>
              </a:rPr>
              <a:t> </a:t>
            </a:r>
            <a:r>
              <a:rPr kumimoji="0" lang="en-US" altLang="ja-JP" sz="2400" b="1" dirty="0">
                <a:solidFill>
                  <a:schemeClr val="bg1"/>
                </a:solidFill>
              </a:rPr>
              <a:t> </a:t>
            </a:r>
            <a:r>
              <a:rPr kumimoji="0" lang="en-US" altLang="ja-JP" sz="2400" b="1" dirty="0" err="1">
                <a:solidFill>
                  <a:schemeClr val="bg1"/>
                </a:solidFill>
              </a:rPr>
              <a:t>Coalg</a:t>
            </a:r>
            <a:r>
              <a:rPr kumimoji="0" lang="en-US" altLang="ja-JP" sz="2400" b="1" i="1" baseline="-25000" dirty="0" err="1">
                <a:solidFill>
                  <a:schemeClr val="bg1"/>
                </a:solidFill>
              </a:rPr>
              <a:t>F</a:t>
            </a:r>
            <a:endParaRPr kumimoji="0" lang="en-US" altLang="ja-JP" sz="2400" b="1" i="1" baseline="-25000" dirty="0">
              <a:solidFill>
                <a:schemeClr val="bg1"/>
              </a:solidFill>
            </a:endParaRPr>
          </a:p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kumimoji="0" lang="en-US" altLang="ja-JP" sz="2400" dirty="0" smtClean="0">
              <a:solidFill>
                <a:schemeClr val="bg1"/>
              </a:solidFill>
            </a:endParaRPr>
          </a:p>
          <a:p>
            <a:pPr marL="365760" lvl="0" indent="-256032" algn="l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2400" dirty="0" smtClean="0">
                <a:solidFill>
                  <a:schemeClr val="bg1"/>
                </a:solidFill>
              </a:rPr>
              <a:t> </a:t>
            </a:r>
            <a:r>
              <a:rPr kumimoji="0" lang="en-US" altLang="ja-JP" sz="2400" dirty="0">
                <a:solidFill>
                  <a:schemeClr val="bg1"/>
                </a:solidFill>
              </a:rPr>
              <a:t>usually denoted by</a:t>
            </a:r>
            <a:r>
              <a:rPr kumimoji="0" lang="en-US" altLang="ja-JP" sz="2400" dirty="0">
                <a:solidFill>
                  <a:prstClr val="black"/>
                </a:solidFill>
              </a:rPr>
              <a:t> </a:t>
            </a:r>
            <a:r>
              <a:rPr kumimoji="0" lang="en-US" altLang="ja-JP" sz="2400" b="1" dirty="0">
                <a:solidFill>
                  <a:srgbClr val="FF0000"/>
                </a:solidFill>
                <a:latin typeface="cmsy10" pitchFamily="34" charset="0"/>
              </a:rPr>
              <a:t>­</a:t>
            </a:r>
            <a:r>
              <a:rPr kumimoji="0" lang="en-US" altLang="ja-JP" sz="2400" b="1" dirty="0">
                <a:solidFill>
                  <a:prstClr val="black"/>
                </a:solidFill>
                <a:latin typeface="cmsy10" pitchFamily="34" charset="0"/>
              </a:rPr>
              <a:t>  </a:t>
            </a:r>
            <a:r>
              <a:rPr kumimoji="0" lang="en-US" altLang="ja-JP" sz="2400" dirty="0">
                <a:solidFill>
                  <a:schemeClr val="bg1"/>
                </a:solidFill>
              </a:rPr>
              <a:t>(tensor)</a:t>
            </a:r>
            <a:endParaRPr lang="de-AT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124200"/>
            <a:ext cx="1828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Theorem</a:t>
            </a:r>
            <a:endParaRPr lang="de-AT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962400" y="3276600"/>
            <a:ext cx="4953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en-US" altLang="ja-JP" sz="2800" b="1" dirty="0" smtClean="0">
                <a:solidFill>
                  <a:srgbClr val="FF0000"/>
                </a:solidFill>
                <a:latin typeface="cmsy10" pitchFamily="34" charset="0"/>
              </a:rPr>
              <a:t>­  </a:t>
            </a:r>
            <a:r>
              <a:rPr kumimoji="0" lang="en-US" altLang="ja-JP" sz="2800" b="1" dirty="0" smtClean="0">
                <a:solidFill>
                  <a:schemeClr val="tx1"/>
                </a:solidFill>
              </a:rPr>
              <a:t>:  </a:t>
            </a:r>
            <a:r>
              <a:rPr kumimoji="0" lang="en-US" altLang="ja-JP" sz="2800" b="1" dirty="0" err="1" smtClean="0">
                <a:solidFill>
                  <a:schemeClr val="tx1"/>
                </a:solidFill>
              </a:rPr>
              <a:t>Coalg</a:t>
            </a:r>
            <a:r>
              <a:rPr kumimoji="0" lang="en-US" altLang="ja-JP" sz="2800" b="1" i="1" baseline="-25000" dirty="0" err="1" smtClean="0">
                <a:solidFill>
                  <a:schemeClr val="tx1"/>
                </a:solidFill>
              </a:rPr>
              <a:t>F</a:t>
            </a:r>
            <a:r>
              <a:rPr kumimoji="0" lang="en-US" altLang="ja-JP" sz="2800" b="1" i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2800" b="1" dirty="0" smtClean="0">
                <a:solidFill>
                  <a:schemeClr val="tx1"/>
                </a:solidFill>
              </a:rPr>
              <a:t>x </a:t>
            </a:r>
            <a:r>
              <a:rPr kumimoji="0" lang="en-US" altLang="ja-JP" sz="2800" b="1" dirty="0" err="1" smtClean="0">
                <a:solidFill>
                  <a:schemeClr val="tx1"/>
                </a:solidFill>
              </a:rPr>
              <a:t>Coalg</a:t>
            </a:r>
            <a:r>
              <a:rPr kumimoji="0" lang="en-US" altLang="ja-JP" sz="2800" b="1" i="1" baseline="-25000" dirty="0" err="1" smtClean="0">
                <a:solidFill>
                  <a:schemeClr val="tx1"/>
                </a:solidFill>
              </a:rPr>
              <a:t>F</a:t>
            </a:r>
            <a:r>
              <a:rPr kumimoji="0" lang="en-US" altLang="ja-JP" sz="2800" b="1" i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2800" b="1" dirty="0" smtClean="0">
                <a:solidFill>
                  <a:schemeClr val="tx1"/>
                </a:solidFill>
              </a:rPr>
              <a:t> </a:t>
            </a:r>
            <a:r>
              <a:rPr kumimoji="0" lang="en-US" altLang="ja-JP" sz="2800" b="1" dirty="0" err="1" smtClean="0">
                <a:solidFill>
                  <a:schemeClr val="tx1"/>
                </a:solidFill>
              </a:rPr>
              <a:t>Coalg</a:t>
            </a:r>
            <a:r>
              <a:rPr kumimoji="0" lang="en-US" altLang="ja-JP" sz="2800" b="1" i="1" baseline="-25000" dirty="0" err="1" smtClean="0">
                <a:solidFill>
                  <a:schemeClr val="tx1"/>
                </a:solidFill>
              </a:rPr>
              <a:t>F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4953000"/>
            <a:ext cx="32766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en-US" altLang="ja-JP" sz="2800" b="1" dirty="0" smtClean="0">
                <a:solidFill>
                  <a:srgbClr val="00B050"/>
                </a:solidFill>
                <a:latin typeface="cmsy10" pitchFamily="34" charset="0"/>
              </a:rPr>
              <a:t>­</a:t>
            </a:r>
            <a:r>
              <a:rPr kumimoji="0" lang="en-US" altLang="ja-JP" sz="2800" b="1" dirty="0" smtClean="0">
                <a:solidFill>
                  <a:srgbClr val="FF0000"/>
                </a:solidFill>
                <a:latin typeface="cmsy10" pitchFamily="34" charset="0"/>
              </a:rPr>
              <a:t>  </a:t>
            </a:r>
            <a:r>
              <a:rPr kumimoji="0" lang="en-US" altLang="ja-JP" sz="2800" b="1" dirty="0" smtClean="0">
                <a:solidFill>
                  <a:schemeClr val="tx1"/>
                </a:solidFill>
              </a:rPr>
              <a:t>:  C</a:t>
            </a:r>
            <a:r>
              <a:rPr kumimoji="0" lang="en-US" altLang="ja-JP" sz="2800" b="1" i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2800" b="1" dirty="0" smtClean="0">
                <a:solidFill>
                  <a:schemeClr val="tx1"/>
                </a:solidFill>
              </a:rPr>
              <a:t>x C</a:t>
            </a:r>
            <a:r>
              <a:rPr kumimoji="0" lang="en-US" altLang="ja-JP" sz="2800" b="1" i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2800" b="1" dirty="0" smtClean="0">
                <a:solidFill>
                  <a:schemeClr val="tx1"/>
                </a:solidFill>
              </a:rPr>
              <a:t> C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6553200" y="3962400"/>
            <a:ext cx="1981200" cy="990600"/>
          </a:xfrm>
          <a:prstGeom prst="upArrow">
            <a:avLst>
              <a:gd name="adj1" fmla="val 6786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lifting</a:t>
            </a:r>
            <a:endParaRPr lang="de-AT" dirty="0"/>
          </a:p>
        </p:txBody>
      </p:sp>
      <p:sp>
        <p:nvSpPr>
          <p:cNvPr id="14" name="Oval Callout 13"/>
          <p:cNvSpPr/>
          <p:nvPr/>
        </p:nvSpPr>
        <p:spPr>
          <a:xfrm>
            <a:off x="4724400" y="3962400"/>
            <a:ext cx="1981200" cy="914400"/>
          </a:xfrm>
          <a:prstGeom prst="wedgeEllipseCallout">
            <a:avLst>
              <a:gd name="adj1" fmla="val 53217"/>
              <a:gd name="adj2" fmla="val 3413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de-AT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</a:t>
            </a: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with sync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Parallel composition via sync</a:t>
            </a:r>
          </a:p>
        </p:txBody>
      </p:sp>
      <p:pic>
        <p:nvPicPr>
          <p:cNvPr id="15364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286000"/>
            <a:ext cx="3038475" cy="85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5791200" y="3505200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altLang="ja-JP"/>
              <a:t>??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5943600" y="1752600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altLang="ja-JP"/>
              <a:t>??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486400" y="1752600"/>
            <a:ext cx="6096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altLang="ja-JP" b="1" dirty="0">
                <a:latin typeface="cmmi10" pitchFamily="34" charset="0"/>
              </a:rPr>
              <a:t>F</a:t>
            </a: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 flipV="1">
            <a:off x="6324600" y="2286000"/>
            <a:ext cx="1588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5791200" y="3429000"/>
            <a:ext cx="11430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altLang="ja-JP" b="1" dirty="0">
                <a:latin typeface="cmmi10" pitchFamily="34" charset="0"/>
              </a:rPr>
              <a:t>X</a:t>
            </a:r>
            <a:r>
              <a:rPr lang="en-US" altLang="ja-JP" b="1" i="1" dirty="0"/>
              <a:t> </a:t>
            </a:r>
            <a:r>
              <a:rPr lang="en-US" altLang="ja-JP" b="1" dirty="0">
                <a:solidFill>
                  <a:srgbClr val="009900"/>
                </a:solidFill>
                <a:latin typeface="cmsy10" pitchFamily="34" charset="0"/>
              </a:rPr>
              <a:t>­</a:t>
            </a:r>
            <a:r>
              <a:rPr lang="en-US" altLang="ja-JP" b="1" dirty="0"/>
              <a:t> </a:t>
            </a:r>
            <a:r>
              <a:rPr lang="en-US" altLang="ja-JP" b="1" dirty="0">
                <a:latin typeface="cmmi10" pitchFamily="34" charset="0"/>
              </a:rPr>
              <a:t>Y</a:t>
            </a:r>
            <a:r>
              <a:rPr lang="en-US" altLang="ja-JP" b="1" i="1" dirty="0"/>
              <a:t>	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5943600" y="1752600"/>
            <a:ext cx="15240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altLang="ja-JP" dirty="0"/>
              <a:t>(</a:t>
            </a:r>
            <a:r>
              <a:rPr lang="en-US" altLang="ja-JP" b="1" dirty="0">
                <a:latin typeface="cmmi10" pitchFamily="34" charset="0"/>
              </a:rPr>
              <a:t>X</a:t>
            </a:r>
            <a:r>
              <a:rPr lang="en-US" altLang="ja-JP" b="1" i="1" dirty="0"/>
              <a:t> </a:t>
            </a:r>
            <a:r>
              <a:rPr lang="en-US" altLang="ja-JP" b="1" dirty="0">
                <a:solidFill>
                  <a:srgbClr val="009900"/>
                </a:solidFill>
                <a:latin typeface="cmsy10" pitchFamily="34" charset="0"/>
              </a:rPr>
              <a:t>­</a:t>
            </a:r>
            <a:r>
              <a:rPr lang="en-US" altLang="ja-JP" b="1" dirty="0"/>
              <a:t> </a:t>
            </a:r>
            <a:r>
              <a:rPr lang="en-US" altLang="ja-JP" b="1" dirty="0">
                <a:latin typeface="cmmi10" pitchFamily="34" charset="0"/>
              </a:rPr>
              <a:t>Y</a:t>
            </a:r>
            <a:r>
              <a:rPr lang="en-US" altLang="ja-JP" dirty="0"/>
              <a:t>)</a:t>
            </a:r>
            <a:endParaRPr lang="en-US" altLang="ja-JP" i="1" dirty="0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5638800" y="2667000"/>
            <a:ext cx="16764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altLang="ja-JP" b="1" dirty="0">
                <a:latin typeface="cmmi10" pitchFamily="34" charset="0"/>
              </a:rPr>
              <a:t>FX</a:t>
            </a:r>
            <a:r>
              <a:rPr lang="en-US" altLang="ja-JP" b="1" i="1" dirty="0"/>
              <a:t> </a:t>
            </a:r>
            <a:r>
              <a:rPr lang="en-US" altLang="ja-JP" b="1" dirty="0">
                <a:solidFill>
                  <a:srgbClr val="009900"/>
                </a:solidFill>
                <a:latin typeface="cmsy10" pitchFamily="34" charset="0"/>
              </a:rPr>
              <a:t>­</a:t>
            </a:r>
            <a:r>
              <a:rPr lang="en-US" altLang="ja-JP" b="1" i="1" dirty="0"/>
              <a:t> </a:t>
            </a:r>
            <a:r>
              <a:rPr lang="en-US" altLang="ja-JP" b="1" dirty="0">
                <a:latin typeface="cmmi10" pitchFamily="34" charset="0"/>
              </a:rPr>
              <a:t>FY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6324600" y="3048000"/>
            <a:ext cx="158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6324600" y="2209800"/>
            <a:ext cx="158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6400800" y="3124200"/>
            <a:ext cx="1219200" cy="4127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altLang="ja-JP" sz="2100" b="1" dirty="0">
                <a:latin typeface="cmmi10" pitchFamily="34" charset="0"/>
              </a:rPr>
              <a:t>c</a:t>
            </a:r>
            <a:r>
              <a:rPr lang="en-US" altLang="ja-JP" sz="2100" b="1" i="1" dirty="0"/>
              <a:t> </a:t>
            </a:r>
            <a:r>
              <a:rPr lang="en-US" altLang="ja-JP" sz="2100" b="1" dirty="0">
                <a:solidFill>
                  <a:srgbClr val="009900"/>
                </a:solidFill>
                <a:latin typeface="cmsy10" pitchFamily="34" charset="0"/>
              </a:rPr>
              <a:t>­</a:t>
            </a:r>
            <a:r>
              <a:rPr lang="en-US" altLang="ja-JP" sz="2100" b="1" i="1" dirty="0"/>
              <a:t> </a:t>
            </a:r>
            <a:r>
              <a:rPr lang="en-US" altLang="ja-JP" sz="2100" b="1" dirty="0">
                <a:latin typeface="cmmi10" pitchFamily="34" charset="0"/>
              </a:rPr>
              <a:t>d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400800" y="2286000"/>
            <a:ext cx="1219200" cy="4127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altLang="ja-JP" sz="2100" b="1" dirty="0" err="1"/>
              <a:t>sync</a:t>
            </a:r>
            <a:r>
              <a:rPr lang="en-US" altLang="ja-JP" sz="2100" baseline="-25000" dirty="0" err="1">
                <a:latin typeface="cmmi10" pitchFamily="34" charset="0"/>
              </a:rPr>
              <a:t>X</a:t>
            </a:r>
            <a:r>
              <a:rPr lang="en-US" altLang="ja-JP" sz="2100" i="1" baseline="-25000" dirty="0" err="1"/>
              <a:t>,</a:t>
            </a:r>
            <a:r>
              <a:rPr lang="en-US" altLang="ja-JP" sz="2100" baseline="-25000" dirty="0" err="1">
                <a:latin typeface="cmmi10" pitchFamily="34" charset="0"/>
              </a:rPr>
              <a:t>Y</a:t>
            </a:r>
            <a:endParaRPr lang="en-US" altLang="ja-JP" sz="2100" b="1" dirty="0">
              <a:latin typeface="cmmi10" pitchFamily="34" charset="0"/>
            </a:endParaRPr>
          </a:p>
        </p:txBody>
      </p:sp>
      <p:sp>
        <p:nvSpPr>
          <p:cNvPr id="109587" name="AutoShape 19"/>
          <p:cNvSpPr>
            <a:spLocks noChangeArrowheads="1"/>
          </p:cNvSpPr>
          <p:nvPr/>
        </p:nvSpPr>
        <p:spPr bwMode="auto">
          <a:xfrm>
            <a:off x="6172200" y="4114800"/>
            <a:ext cx="2514600" cy="838200"/>
          </a:xfrm>
          <a:prstGeom prst="wedgeRoundRectCallout">
            <a:avLst>
              <a:gd name="adj1" fmla="val -43534"/>
              <a:gd name="adj2" fmla="val -8509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 sz="2400" b="1" dirty="0">
                <a:solidFill>
                  <a:schemeClr val="bg1"/>
                </a:solidFill>
                <a:latin typeface="cmsy10" pitchFamily="34" charset="0"/>
              </a:rPr>
              <a:t>­ </a:t>
            </a:r>
            <a:r>
              <a:rPr lang="en-US" altLang="ja-JP" sz="2400" dirty="0">
                <a:solidFill>
                  <a:schemeClr val="bg1"/>
                </a:solidFill>
              </a:rPr>
              <a:t>on base category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09800" y="5257800"/>
            <a:ext cx="2133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de-A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</a:t>
            </a:r>
            <a:endParaRPr lang="de-A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5257800"/>
            <a:ext cx="1752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en-US" altLang="ja-JP" sz="3200" b="1" dirty="0" smtClean="0">
                <a:solidFill>
                  <a:srgbClr val="FF0000"/>
                </a:solidFill>
                <a:latin typeface="cmsy10" pitchFamily="34" charset="0"/>
              </a:rPr>
              <a:t>­</a:t>
            </a:r>
            <a:endParaRPr lang="de-A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-5334000" y="1828800"/>
            <a:ext cx="8229600" cy="4525963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20" name="Right Arrow 19"/>
          <p:cNvSpPr/>
          <p:nvPr/>
        </p:nvSpPr>
        <p:spPr>
          <a:xfrm>
            <a:off x="4343400" y="5486400"/>
            <a:ext cx="11430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  <p:bldP spid="109574" grpId="1" animBg="1"/>
      <p:bldP spid="109575" grpId="0" animBg="1"/>
      <p:bldP spid="109575" grpId="1" animBg="1"/>
      <p:bldP spid="109576" grpId="0"/>
      <p:bldP spid="109577" grpId="0" animBg="1"/>
      <p:bldP spid="109577" grpId="1" animBg="1"/>
      <p:bldP spid="109578" grpId="0"/>
      <p:bldP spid="109579" grpId="0"/>
      <p:bldP spid="109580" grpId="0"/>
      <p:bldP spid="109582" grpId="0" animBg="1"/>
      <p:bldP spid="109583" grpId="0" animBg="1"/>
      <p:bldP spid="109584" grpId="0"/>
      <p:bldP spid="109585" grpId="0"/>
      <p:bldP spid="109587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8" name="AutoShape 16"/>
          <p:cNvSpPr>
            <a:spLocks noChangeArrowheads="1"/>
          </p:cNvSpPr>
          <p:nvPr/>
        </p:nvSpPr>
        <p:spPr bwMode="auto">
          <a:xfrm>
            <a:off x="1371600" y="2819400"/>
            <a:ext cx="7010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de-AT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500" i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500" b="1" u="sng" dirty="0" smtClean="0"/>
              <a:t>CSP-style</a:t>
            </a:r>
            <a:r>
              <a:rPr lang="en-US" altLang="ja-JP" sz="2500" dirty="0" smtClean="0"/>
              <a:t> (Hoare)  </a:t>
            </a:r>
          </a:p>
          <a:p>
            <a:pPr eaLnBrk="1" hangingPunct="1">
              <a:lnSpc>
                <a:spcPct val="80000"/>
              </a:lnSpc>
            </a:pPr>
            <a:endParaRPr lang="en-US" altLang="ja-JP" sz="25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5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5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500" b="1" u="sng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500" b="1" u="sng" dirty="0" smtClean="0"/>
              <a:t>CCS-style</a:t>
            </a:r>
            <a:r>
              <a:rPr lang="en-US" altLang="ja-JP" sz="2500" dirty="0" smtClean="0"/>
              <a:t> (Milner)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500" dirty="0" smtClean="0"/>
              <a:t>	Assuming</a:t>
            </a:r>
          </a:p>
          <a:p>
            <a:pPr eaLnBrk="1" hangingPunct="1">
              <a:lnSpc>
                <a:spcPct val="80000"/>
              </a:lnSpc>
            </a:pPr>
            <a:endParaRPr lang="en-US" altLang="ja-JP" sz="2500" b="1" u="sng" dirty="0" smtClean="0"/>
          </a:p>
          <a:p>
            <a:pPr eaLnBrk="1" hangingPunct="1">
              <a:lnSpc>
                <a:spcPct val="80000"/>
              </a:lnSpc>
            </a:pPr>
            <a:endParaRPr lang="en-US" altLang="ja-JP" sz="2500" b="1" u="sng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Examples of </a:t>
            </a:r>
            <a:br>
              <a:rPr lang="en-US" altLang="ja-JP" sz="3200" dirty="0" smtClean="0"/>
            </a:br>
            <a:r>
              <a:rPr lang="en-US" altLang="ja-JP" sz="3200" b="1" dirty="0" smtClean="0"/>
              <a:t>sync </a:t>
            </a:r>
            <a:r>
              <a:rPr lang="en-US" altLang="ja-JP" sz="3200" dirty="0" smtClean="0"/>
              <a:t>: </a:t>
            </a:r>
            <a:r>
              <a:rPr lang="en-US" altLang="ja-JP" sz="3200" dirty="0" smtClean="0">
                <a:latin typeface="cmmi10" pitchFamily="34" charset="0"/>
                <a:sym typeface="Wingdings" pitchFamily="2" charset="2"/>
              </a:rPr>
              <a:t>FX</a:t>
            </a:r>
            <a:r>
              <a:rPr lang="en-US" altLang="ja-JP" sz="3200" i="1" dirty="0" smtClean="0">
                <a:sym typeface="Wingdings" pitchFamily="2" charset="2"/>
              </a:rPr>
              <a:t> </a:t>
            </a:r>
            <a:r>
              <a:rPr lang="en-US" altLang="ja-JP" sz="3200" b="1" dirty="0" smtClean="0"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3200" b="1" i="1" dirty="0" smtClean="0">
                <a:sym typeface="Wingdings" pitchFamily="2" charset="2"/>
              </a:rPr>
              <a:t> </a:t>
            </a:r>
            <a:r>
              <a:rPr lang="en-US" altLang="ja-JP" sz="3200" dirty="0" smtClean="0">
                <a:latin typeface="cmmi10" pitchFamily="34" charset="0"/>
                <a:sym typeface="Wingdings" pitchFamily="2" charset="2"/>
              </a:rPr>
              <a:t>FY</a:t>
            </a:r>
            <a:r>
              <a:rPr lang="en-US" altLang="ja-JP" sz="3200" i="1" dirty="0" smtClean="0">
                <a:sym typeface="Wingdings" pitchFamily="2" charset="2"/>
              </a:rPr>
              <a:t>   </a:t>
            </a:r>
            <a:r>
              <a:rPr lang="en-US" altLang="ja-JP" sz="3200" dirty="0" smtClean="0">
                <a:latin typeface="cmmi10" pitchFamily="34" charset="0"/>
                <a:sym typeface="Wingdings" pitchFamily="2" charset="2"/>
              </a:rPr>
              <a:t>F</a:t>
            </a:r>
            <a:r>
              <a:rPr lang="en-US" altLang="ja-JP" sz="3200" dirty="0" smtClean="0">
                <a:sym typeface="Wingdings" pitchFamily="2" charset="2"/>
              </a:rPr>
              <a:t>(</a:t>
            </a:r>
            <a:r>
              <a:rPr lang="en-US" altLang="ja-JP" sz="3200" dirty="0" smtClean="0">
                <a:latin typeface="cmmi10" pitchFamily="34" charset="0"/>
                <a:sym typeface="Wingdings" pitchFamily="2" charset="2"/>
              </a:rPr>
              <a:t>X</a:t>
            </a:r>
            <a:r>
              <a:rPr lang="en-US" altLang="ja-JP" sz="3200" i="1" dirty="0" smtClean="0">
                <a:sym typeface="Wingdings" pitchFamily="2" charset="2"/>
              </a:rPr>
              <a:t> </a:t>
            </a:r>
            <a:r>
              <a:rPr lang="en-US" altLang="ja-JP" sz="3200" b="1" dirty="0" smtClean="0"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3200" i="1" dirty="0" smtClean="0">
                <a:sym typeface="Wingdings" pitchFamily="2" charset="2"/>
              </a:rPr>
              <a:t> </a:t>
            </a:r>
            <a:r>
              <a:rPr lang="en-US" altLang="ja-JP" sz="3200" dirty="0" smtClean="0">
                <a:latin typeface="cmmi10" pitchFamily="34" charset="0"/>
                <a:sym typeface="Wingdings" pitchFamily="2" charset="2"/>
              </a:rPr>
              <a:t>Y</a:t>
            </a:r>
            <a:r>
              <a:rPr lang="en-US" altLang="ja-JP" sz="3200" dirty="0" smtClean="0">
                <a:sym typeface="Wingdings" pitchFamily="2" charset="2"/>
              </a:rPr>
              <a:t>)</a:t>
            </a:r>
          </a:p>
        </p:txBody>
      </p:sp>
      <p:pic>
        <p:nvPicPr>
          <p:cNvPr id="110598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886200"/>
            <a:ext cx="3200400" cy="39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0602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895600"/>
            <a:ext cx="6837363" cy="51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0606" name="Picture 1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343400"/>
            <a:ext cx="4191000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0607" name="Picture 1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133600"/>
            <a:ext cx="3201988" cy="40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0610" name="AutoShape 18"/>
          <p:cNvSpPr>
            <a:spLocks noChangeArrowheads="1"/>
          </p:cNvSpPr>
          <p:nvPr/>
        </p:nvSpPr>
        <p:spPr bwMode="auto">
          <a:xfrm>
            <a:off x="1371600" y="4876800"/>
            <a:ext cx="7010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de-AT"/>
          </a:p>
        </p:txBody>
      </p:sp>
      <p:sp>
        <p:nvSpPr>
          <p:cNvPr id="12" name="Rounded Rectangle 11"/>
          <p:cNvSpPr/>
          <p:nvPr/>
        </p:nvSpPr>
        <p:spPr>
          <a:xfrm>
            <a:off x="4800600" y="5791200"/>
            <a:ext cx="40386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i="1" dirty="0" smtClean="0"/>
              <a:t>C </a:t>
            </a:r>
            <a:r>
              <a:rPr lang="en-US" altLang="ja-JP" sz="2800" dirty="0" smtClean="0"/>
              <a:t>= </a:t>
            </a:r>
            <a:r>
              <a:rPr lang="en-US" altLang="ja-JP" sz="2800" b="1" dirty="0" smtClean="0"/>
              <a:t>Sets</a:t>
            </a:r>
            <a:r>
              <a:rPr lang="en-US" altLang="ja-JP" sz="2800" dirty="0" smtClean="0"/>
              <a:t>, </a:t>
            </a:r>
            <a:r>
              <a:rPr lang="en-US" altLang="ja-JP" sz="2800" b="1" dirty="0" smtClean="0"/>
              <a:t> </a:t>
            </a:r>
            <a:r>
              <a:rPr lang="en-US" altLang="ja-JP" sz="2800" i="1" dirty="0" smtClean="0"/>
              <a:t>F </a:t>
            </a:r>
            <a:r>
              <a:rPr lang="en-US" altLang="ja-JP" sz="2800" dirty="0" smtClean="0"/>
              <a:t>= </a:t>
            </a:r>
            <a:r>
              <a:rPr lang="en-US" altLang="ja-JP" sz="2800" i="1" dirty="0" err="1" smtClean="0"/>
              <a:t>P</a:t>
            </a:r>
            <a:r>
              <a:rPr lang="en-US" altLang="ja-JP" sz="2800" baseline="-25000" dirty="0" err="1" smtClean="0"/>
              <a:t>fin</a:t>
            </a:r>
            <a:r>
              <a:rPr lang="en-US" altLang="ja-JP" sz="2800" dirty="0" smtClean="0"/>
              <a:t>(</a:t>
            </a:r>
            <a:r>
              <a:rPr lang="en-US" altLang="ja-JP" sz="2800" dirty="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altLang="ja-JP" sz="2800" dirty="0" smtClean="0"/>
              <a:t> x _)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05400" y="6324600"/>
            <a:ext cx="4038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i="1" dirty="0" smtClean="0"/>
              <a:t>F-</a:t>
            </a:r>
            <a:r>
              <a:rPr lang="en-US" altLang="ja-JP" sz="2800" dirty="0" err="1" smtClean="0"/>
              <a:t>coalgebra</a:t>
            </a:r>
            <a:r>
              <a:rPr lang="en-US" altLang="ja-JP" sz="2800" dirty="0" smtClean="0"/>
              <a:t> = LTS</a:t>
            </a:r>
            <a:endParaRPr lang="de-AT" b="1" dirty="0">
              <a:solidFill>
                <a:schemeClr val="tx1"/>
              </a:solidFill>
            </a:endParaRPr>
          </a:p>
        </p:txBody>
      </p:sp>
      <p:pic>
        <p:nvPicPr>
          <p:cNvPr id="16" name="Picture 15" descr="parCompViaSync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9886" y="0"/>
            <a:ext cx="4284113" cy="2057400"/>
          </a:xfrm>
          <a:prstGeom prst="rect">
            <a:avLst/>
          </a:prstGeom>
        </p:spPr>
      </p:pic>
      <p:pic>
        <p:nvPicPr>
          <p:cNvPr id="110604" name="Picture 1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953000"/>
            <a:ext cx="6856413" cy="51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17" descr="parCompViaSync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9887" y="0"/>
            <a:ext cx="4284113" cy="20574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257800" y="1447800"/>
            <a:ext cx="3733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dirty="0" smtClean="0"/>
              <a:t>x : Sets</a:t>
            </a:r>
            <a:r>
              <a:rPr lang="en-US" altLang="ja-JP" sz="2800" b="1" dirty="0"/>
              <a:t> </a:t>
            </a:r>
            <a:r>
              <a:rPr lang="en-US" altLang="ja-JP" sz="2800" dirty="0" smtClean="0"/>
              <a:t>x </a:t>
            </a:r>
            <a:r>
              <a:rPr lang="en-US" altLang="ja-JP" sz="2800" b="1" dirty="0">
                <a:solidFill>
                  <a:prstClr val="black"/>
                </a:solidFill>
              </a:rPr>
              <a:t>Sets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 </a:t>
            </a:r>
            <a:r>
              <a:rPr lang="en-US" altLang="ja-JP" sz="2800" b="1" dirty="0">
                <a:solidFill>
                  <a:prstClr val="black"/>
                </a:solidFill>
              </a:rPr>
              <a:t>Sets </a:t>
            </a:r>
            <a:endParaRPr lang="de-AT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8" grpId="0" animBg="1"/>
      <p:bldP spid="110610" grpId="0" animBg="1"/>
      <p:bldP spid="12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3048000"/>
            <a:ext cx="7313612" cy="3505200"/>
          </a:xfrm>
        </p:spPr>
        <p:txBody>
          <a:bodyPr/>
          <a:lstStyle/>
          <a:p>
            <a:pPr eaLnBrk="1" hangingPunct="1"/>
            <a:r>
              <a:rPr lang="en-US" altLang="ja-JP" b="1" spc="-300" dirty="0" smtClean="0">
                <a:solidFill>
                  <a:srgbClr val="3333FF"/>
                </a:solidFill>
              </a:rPr>
              <a:t>||</a:t>
            </a:r>
            <a:r>
              <a:rPr lang="en-US" altLang="ja-JP" b="1" dirty="0" smtClean="0">
                <a:solidFill>
                  <a:srgbClr val="3333FF"/>
                </a:solidFill>
              </a:rPr>
              <a:t>    </a:t>
            </a:r>
            <a:r>
              <a:rPr lang="en-US" altLang="ja-JP" dirty="0" smtClean="0"/>
              <a:t>“composition of states/</a:t>
            </a:r>
            <a:r>
              <a:rPr lang="en-US" altLang="ja-JP" i="1" dirty="0" smtClean="0"/>
              <a:t>behavior</a:t>
            </a:r>
            <a:r>
              <a:rPr lang="en-US" altLang="ja-JP" dirty="0" smtClean="0"/>
              <a:t>”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 smtClean="0"/>
              <a:t>	arises by </a:t>
            </a:r>
            <a:r>
              <a:rPr lang="en-US" altLang="ja-JP" b="1" dirty="0" err="1" smtClean="0"/>
              <a:t>coinduction</a:t>
            </a:r>
            <a:endParaRPr lang="en-US" altLang="ja-JP" b="1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Inner composition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19200" y="1828800"/>
            <a:ext cx="769620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de-AT"/>
          </a:p>
        </p:txBody>
      </p:sp>
      <p:pic>
        <p:nvPicPr>
          <p:cNvPr id="17413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981200"/>
            <a:ext cx="6664325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51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267200"/>
            <a:ext cx="5895975" cy="173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52" name="Freeform 12"/>
          <p:cNvSpPr>
            <a:spLocks/>
          </p:cNvSpPr>
          <p:nvPr/>
        </p:nvSpPr>
        <p:spPr bwMode="auto">
          <a:xfrm>
            <a:off x="1314450" y="4354513"/>
            <a:ext cx="2527300" cy="1565275"/>
          </a:xfrm>
          <a:custGeom>
            <a:avLst/>
            <a:gdLst>
              <a:gd name="T0" fmla="*/ 1366837 w 1592"/>
              <a:gd name="T1" fmla="*/ 1519238 h 986"/>
              <a:gd name="T2" fmla="*/ 1738313 w 1592"/>
              <a:gd name="T3" fmla="*/ 1489075 h 986"/>
              <a:gd name="T4" fmla="*/ 1831975 w 1592"/>
              <a:gd name="T5" fmla="*/ 1535113 h 986"/>
              <a:gd name="T6" fmla="*/ 1878013 w 1592"/>
              <a:gd name="T7" fmla="*/ 1565275 h 986"/>
              <a:gd name="T8" fmla="*/ 1924050 w 1592"/>
              <a:gd name="T9" fmla="*/ 1535113 h 986"/>
              <a:gd name="T10" fmla="*/ 2111375 w 1592"/>
              <a:gd name="T11" fmla="*/ 1457325 h 986"/>
              <a:gd name="T12" fmla="*/ 2235200 w 1592"/>
              <a:gd name="T13" fmla="*/ 1379538 h 986"/>
              <a:gd name="T14" fmla="*/ 2327275 w 1592"/>
              <a:gd name="T15" fmla="*/ 1349375 h 986"/>
              <a:gd name="T16" fmla="*/ 2498725 w 1592"/>
              <a:gd name="T17" fmla="*/ 1177925 h 986"/>
              <a:gd name="T18" fmla="*/ 2513013 w 1592"/>
              <a:gd name="T19" fmla="*/ 930275 h 986"/>
              <a:gd name="T20" fmla="*/ 2420938 w 1592"/>
              <a:gd name="T21" fmla="*/ 311150 h 986"/>
              <a:gd name="T22" fmla="*/ 2374900 w 1592"/>
              <a:gd name="T23" fmla="*/ 217488 h 986"/>
              <a:gd name="T24" fmla="*/ 2141538 w 1592"/>
              <a:gd name="T25" fmla="*/ 139700 h 986"/>
              <a:gd name="T26" fmla="*/ 2001838 w 1592"/>
              <a:gd name="T27" fmla="*/ 61913 h 986"/>
              <a:gd name="T28" fmla="*/ 1878013 w 1592"/>
              <a:gd name="T29" fmla="*/ 0 h 986"/>
              <a:gd name="T30" fmla="*/ 1135063 w 1592"/>
              <a:gd name="T31" fmla="*/ 31750 h 986"/>
              <a:gd name="T32" fmla="*/ 622300 w 1592"/>
              <a:gd name="T33" fmla="*/ 201612 h 986"/>
              <a:gd name="T34" fmla="*/ 436563 w 1592"/>
              <a:gd name="T35" fmla="*/ 279400 h 986"/>
              <a:gd name="T36" fmla="*/ 390525 w 1592"/>
              <a:gd name="T37" fmla="*/ 295275 h 986"/>
              <a:gd name="T38" fmla="*/ 296863 w 1592"/>
              <a:gd name="T39" fmla="*/ 387350 h 986"/>
              <a:gd name="T40" fmla="*/ 266700 w 1592"/>
              <a:gd name="T41" fmla="*/ 434975 h 986"/>
              <a:gd name="T42" fmla="*/ 142875 w 1592"/>
              <a:gd name="T43" fmla="*/ 558800 h 986"/>
              <a:gd name="T44" fmla="*/ 49212 w 1592"/>
              <a:gd name="T45" fmla="*/ 682625 h 986"/>
              <a:gd name="T46" fmla="*/ 33338 w 1592"/>
              <a:gd name="T47" fmla="*/ 852488 h 986"/>
              <a:gd name="T48" fmla="*/ 204788 w 1592"/>
              <a:gd name="T49" fmla="*/ 976313 h 986"/>
              <a:gd name="T50" fmla="*/ 328612 w 1592"/>
              <a:gd name="T51" fmla="*/ 1069975 h 986"/>
              <a:gd name="T52" fmla="*/ 390525 w 1592"/>
              <a:gd name="T53" fmla="*/ 1100138 h 986"/>
              <a:gd name="T54" fmla="*/ 592138 w 1592"/>
              <a:gd name="T55" fmla="*/ 1239838 h 986"/>
              <a:gd name="T56" fmla="*/ 700087 w 1592"/>
              <a:gd name="T57" fmla="*/ 1301750 h 986"/>
              <a:gd name="T58" fmla="*/ 1103313 w 1592"/>
              <a:gd name="T59" fmla="*/ 1441450 h 986"/>
              <a:gd name="T60" fmla="*/ 1243013 w 1592"/>
              <a:gd name="T61" fmla="*/ 1503363 h 986"/>
              <a:gd name="T62" fmla="*/ 1335087 w 1592"/>
              <a:gd name="T63" fmla="*/ 1535113 h 986"/>
              <a:gd name="T64" fmla="*/ 1460500 w 1592"/>
              <a:gd name="T65" fmla="*/ 1519238 h 9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92"/>
              <a:gd name="T100" fmla="*/ 0 h 986"/>
              <a:gd name="T101" fmla="*/ 1592 w 1592"/>
              <a:gd name="T102" fmla="*/ 986 h 9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92" h="986">
                <a:moveTo>
                  <a:pt x="861" y="957"/>
                </a:moveTo>
                <a:cubicBezTo>
                  <a:pt x="986" y="931"/>
                  <a:pt x="930" y="926"/>
                  <a:pt x="1095" y="938"/>
                </a:cubicBezTo>
                <a:cubicBezTo>
                  <a:pt x="1115" y="948"/>
                  <a:pt x="1135" y="957"/>
                  <a:pt x="1154" y="967"/>
                </a:cubicBezTo>
                <a:cubicBezTo>
                  <a:pt x="1164" y="973"/>
                  <a:pt x="1171" y="986"/>
                  <a:pt x="1183" y="986"/>
                </a:cubicBezTo>
                <a:cubicBezTo>
                  <a:pt x="1195" y="986"/>
                  <a:pt x="1202" y="972"/>
                  <a:pt x="1212" y="967"/>
                </a:cubicBezTo>
                <a:cubicBezTo>
                  <a:pt x="1250" y="948"/>
                  <a:pt x="1292" y="937"/>
                  <a:pt x="1330" y="918"/>
                </a:cubicBezTo>
                <a:cubicBezTo>
                  <a:pt x="1357" y="904"/>
                  <a:pt x="1380" y="881"/>
                  <a:pt x="1408" y="869"/>
                </a:cubicBezTo>
                <a:cubicBezTo>
                  <a:pt x="1427" y="861"/>
                  <a:pt x="1466" y="850"/>
                  <a:pt x="1466" y="850"/>
                </a:cubicBezTo>
                <a:cubicBezTo>
                  <a:pt x="1495" y="806"/>
                  <a:pt x="1530" y="771"/>
                  <a:pt x="1574" y="742"/>
                </a:cubicBezTo>
                <a:cubicBezTo>
                  <a:pt x="1564" y="685"/>
                  <a:pt x="1566" y="642"/>
                  <a:pt x="1583" y="586"/>
                </a:cubicBezTo>
                <a:cubicBezTo>
                  <a:pt x="1576" y="422"/>
                  <a:pt x="1592" y="332"/>
                  <a:pt x="1525" y="196"/>
                </a:cubicBezTo>
                <a:cubicBezTo>
                  <a:pt x="1510" y="166"/>
                  <a:pt x="1522" y="163"/>
                  <a:pt x="1496" y="137"/>
                </a:cubicBezTo>
                <a:cubicBezTo>
                  <a:pt x="1461" y="102"/>
                  <a:pt x="1393" y="96"/>
                  <a:pt x="1349" y="88"/>
                </a:cubicBezTo>
                <a:cubicBezTo>
                  <a:pt x="1321" y="69"/>
                  <a:pt x="1291" y="55"/>
                  <a:pt x="1261" y="39"/>
                </a:cubicBezTo>
                <a:cubicBezTo>
                  <a:pt x="1235" y="25"/>
                  <a:pt x="1183" y="0"/>
                  <a:pt x="1183" y="0"/>
                </a:cubicBezTo>
                <a:cubicBezTo>
                  <a:pt x="1027" y="7"/>
                  <a:pt x="871" y="11"/>
                  <a:pt x="715" y="20"/>
                </a:cubicBezTo>
                <a:cubicBezTo>
                  <a:pt x="604" y="27"/>
                  <a:pt x="501" y="105"/>
                  <a:pt x="392" y="127"/>
                </a:cubicBezTo>
                <a:cubicBezTo>
                  <a:pt x="337" y="165"/>
                  <a:pt x="375" y="143"/>
                  <a:pt x="275" y="176"/>
                </a:cubicBezTo>
                <a:cubicBezTo>
                  <a:pt x="265" y="179"/>
                  <a:pt x="246" y="186"/>
                  <a:pt x="246" y="186"/>
                </a:cubicBezTo>
                <a:cubicBezTo>
                  <a:pt x="226" y="205"/>
                  <a:pt x="202" y="221"/>
                  <a:pt x="187" y="244"/>
                </a:cubicBezTo>
                <a:cubicBezTo>
                  <a:pt x="181" y="254"/>
                  <a:pt x="176" y="266"/>
                  <a:pt x="168" y="274"/>
                </a:cubicBezTo>
                <a:cubicBezTo>
                  <a:pt x="140" y="302"/>
                  <a:pt x="114" y="319"/>
                  <a:pt x="90" y="352"/>
                </a:cubicBezTo>
                <a:cubicBezTo>
                  <a:pt x="71" y="378"/>
                  <a:pt x="31" y="430"/>
                  <a:pt x="31" y="430"/>
                </a:cubicBezTo>
                <a:cubicBezTo>
                  <a:pt x="19" y="466"/>
                  <a:pt x="0" y="499"/>
                  <a:pt x="21" y="537"/>
                </a:cubicBezTo>
                <a:cubicBezTo>
                  <a:pt x="41" y="574"/>
                  <a:pt x="98" y="596"/>
                  <a:pt x="129" y="615"/>
                </a:cubicBezTo>
                <a:cubicBezTo>
                  <a:pt x="183" y="647"/>
                  <a:pt x="135" y="627"/>
                  <a:pt x="207" y="674"/>
                </a:cubicBezTo>
                <a:cubicBezTo>
                  <a:pt x="219" y="682"/>
                  <a:pt x="234" y="685"/>
                  <a:pt x="246" y="693"/>
                </a:cubicBezTo>
                <a:cubicBezTo>
                  <a:pt x="289" y="721"/>
                  <a:pt x="332" y="750"/>
                  <a:pt x="373" y="781"/>
                </a:cubicBezTo>
                <a:cubicBezTo>
                  <a:pt x="420" y="817"/>
                  <a:pt x="396" y="806"/>
                  <a:pt x="441" y="820"/>
                </a:cubicBezTo>
                <a:cubicBezTo>
                  <a:pt x="513" y="869"/>
                  <a:pt x="609" y="891"/>
                  <a:pt x="695" y="908"/>
                </a:cubicBezTo>
                <a:cubicBezTo>
                  <a:pt x="741" y="940"/>
                  <a:pt x="713" y="924"/>
                  <a:pt x="783" y="947"/>
                </a:cubicBezTo>
                <a:cubicBezTo>
                  <a:pt x="802" y="953"/>
                  <a:pt x="841" y="967"/>
                  <a:pt x="841" y="967"/>
                </a:cubicBezTo>
                <a:cubicBezTo>
                  <a:pt x="907" y="945"/>
                  <a:pt x="881" y="938"/>
                  <a:pt x="920" y="957"/>
                </a:cubicBezTo>
              </a:path>
            </a:pathLst>
          </a:cu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371600" y="1447800"/>
            <a:ext cx="6705600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1524000" indent="365125" algn="l">
              <a:spcBef>
                <a:spcPts val="0"/>
              </a:spcBef>
              <a:buFont typeface="Wingdings" pitchFamily="2" charset="2"/>
              <a:buChar char="¡"/>
            </a:pPr>
            <a:r>
              <a:rPr lang="en-US" altLang="ja-JP" sz="2400" b="1" i="1" dirty="0"/>
              <a:t>C</a:t>
            </a:r>
            <a:r>
              <a:rPr lang="en-US" altLang="ja-JP" sz="3600" b="1" i="1" dirty="0"/>
              <a:t> </a:t>
            </a:r>
            <a:r>
              <a:rPr lang="en-US" altLang="ja-JP" sz="2400" dirty="0"/>
              <a:t>has tensor </a:t>
            </a:r>
            <a:r>
              <a:rPr lang="en-US" altLang="ja-JP" sz="2400" b="1" dirty="0">
                <a:latin typeface="cmsy10" pitchFamily="34" charset="0"/>
              </a:rPr>
              <a:t>­</a:t>
            </a:r>
            <a:endParaRPr lang="en-US" altLang="ja-JP" sz="2400" dirty="0">
              <a:latin typeface="cmsy10" pitchFamily="34" charset="0"/>
            </a:endParaRPr>
          </a:p>
          <a:p>
            <a:pPr marL="1524000" indent="365125" algn="l">
              <a:spcBef>
                <a:spcPts val="0"/>
              </a:spcBef>
              <a:buFont typeface="Wingdings" pitchFamily="2" charset="2"/>
              <a:buChar char="¡"/>
            </a:pPr>
            <a:r>
              <a:rPr lang="en-US" altLang="ja-JP" sz="2400" i="1" dirty="0"/>
              <a:t>F  </a:t>
            </a:r>
            <a:r>
              <a:rPr lang="en-US" altLang="ja-JP" sz="2400" dirty="0"/>
              <a:t>has </a:t>
            </a:r>
            <a:r>
              <a:rPr lang="en-US" altLang="ja-JP" sz="2400" b="1" dirty="0" err="1"/>
              <a:t>sync</a:t>
            </a:r>
            <a:r>
              <a:rPr lang="en-US" altLang="ja-JP" sz="2400" i="1" baseline="-25000" dirty="0" err="1"/>
              <a:t>X,Y</a:t>
            </a:r>
            <a:r>
              <a:rPr lang="en-US" altLang="ja-JP" sz="2400" i="1" baseline="-25000" dirty="0"/>
              <a:t>  </a:t>
            </a:r>
            <a:r>
              <a:rPr lang="en-US" altLang="ja-JP" sz="2400" dirty="0"/>
              <a:t>:  </a:t>
            </a:r>
            <a:r>
              <a:rPr lang="en-US" altLang="ja-JP" sz="2400" i="1" dirty="0"/>
              <a:t>FX </a:t>
            </a:r>
            <a:r>
              <a:rPr lang="en-US" altLang="ja-JP" sz="2400" b="1" dirty="0">
                <a:latin typeface="cmsy10" pitchFamily="34" charset="0"/>
              </a:rPr>
              <a:t>­</a:t>
            </a:r>
            <a:r>
              <a:rPr lang="en-US" altLang="ja-JP" sz="2400" b="1" dirty="0"/>
              <a:t> </a:t>
            </a:r>
            <a:r>
              <a:rPr lang="en-US" altLang="ja-JP" sz="2400" i="1" dirty="0"/>
              <a:t>FY </a:t>
            </a:r>
            <a:r>
              <a:rPr lang="en-US" altLang="ja-JP" sz="2400" dirty="0"/>
              <a:t></a:t>
            </a:r>
            <a:r>
              <a:rPr lang="en-US" altLang="ja-JP" sz="2400" i="1" dirty="0"/>
              <a:t>  F</a:t>
            </a:r>
            <a:r>
              <a:rPr lang="en-US" altLang="ja-JP" sz="2400" dirty="0"/>
              <a:t>(</a:t>
            </a:r>
            <a:r>
              <a:rPr lang="en-US" altLang="ja-JP" sz="2400" i="1" dirty="0"/>
              <a:t>X </a:t>
            </a:r>
            <a:r>
              <a:rPr lang="en-US" altLang="ja-JP" sz="2400" b="1" dirty="0">
                <a:latin typeface="cmsy10" pitchFamily="34" charset="0"/>
              </a:rPr>
              <a:t>­</a:t>
            </a:r>
            <a:r>
              <a:rPr lang="en-US" altLang="ja-JP" sz="2400" i="1" dirty="0"/>
              <a:t> Y</a:t>
            </a:r>
            <a:r>
              <a:rPr lang="en-US" altLang="ja-JP" sz="2400" dirty="0"/>
              <a:t>)</a:t>
            </a:r>
          </a:p>
          <a:p>
            <a:pPr marL="1524000" indent="365125" algn="l">
              <a:spcBef>
                <a:spcPts val="0"/>
              </a:spcBef>
              <a:buFont typeface="Wingdings" pitchFamily="2" charset="2"/>
              <a:buChar char="¡"/>
            </a:pPr>
            <a:r>
              <a:rPr lang="en-US" altLang="ja-JP" sz="2400" dirty="0"/>
              <a:t>there is a final </a:t>
            </a:r>
            <a:r>
              <a:rPr lang="en-US" altLang="ja-JP" sz="2400" dirty="0" err="1"/>
              <a:t>coalgebra</a:t>
            </a:r>
            <a:r>
              <a:rPr lang="en-US" altLang="ja-JP" sz="2400" dirty="0"/>
              <a:t>  </a:t>
            </a:r>
            <a:r>
              <a:rPr lang="en-US" altLang="ja-JP" sz="2400" i="1" dirty="0"/>
              <a:t>Z </a:t>
            </a:r>
            <a:r>
              <a:rPr lang="en-US" altLang="ja-JP" sz="2400" dirty="0"/>
              <a:t> </a:t>
            </a:r>
            <a:r>
              <a:rPr lang="en-US" altLang="ja-JP" sz="2400" i="1" dirty="0"/>
              <a:t>FZ</a:t>
            </a:r>
            <a:endParaRPr lang="en-US" altLang="ja-JP" sz="18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600199"/>
            <a:ext cx="7392987" cy="502920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800" dirty="0" smtClean="0"/>
              <a:t>Assume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800" dirty="0" smtClean="0"/>
          </a:p>
          <a:p>
            <a:pPr marL="624078" indent="-514350">
              <a:lnSpc>
                <a:spcPct val="80000"/>
              </a:lnSpc>
              <a:buNone/>
            </a:pPr>
            <a:endParaRPr lang="en-US" altLang="ja-JP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24078" indent="-514350">
              <a:lnSpc>
                <a:spcPct val="80000"/>
              </a:lnSpc>
              <a:buNone/>
            </a:pPr>
            <a:r>
              <a:rPr lang="en-US" altLang="ja-JP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en-US" altLang="ja-JP" sz="2800" b="1" i="1" dirty="0" smtClean="0"/>
              <a:t>  </a:t>
            </a:r>
            <a:r>
              <a:rPr lang="en-US" altLang="ja-JP" sz="2800" b="1" dirty="0" smtClean="0">
                <a:solidFill>
                  <a:srgbClr val="FF0000"/>
                </a:solidFill>
                <a:latin typeface="cmsy10" pitchFamily="34" charset="0"/>
              </a:rPr>
              <a:t>­ </a:t>
            </a:r>
            <a:r>
              <a:rPr lang="de-AT" sz="2800" dirty="0" smtClean="0"/>
              <a:t>by                                   </a:t>
            </a:r>
            <a:r>
              <a:rPr lang="de-AT" altLang="ja-JP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de-AT" sz="2800" dirty="0" smtClean="0"/>
              <a:t> </a:t>
            </a:r>
            <a:r>
              <a:rPr lang="en-US" altLang="ja-JP" sz="2800" b="1" spc="-300" dirty="0" smtClean="0">
                <a:solidFill>
                  <a:srgbClr val="3333FF"/>
                </a:solidFill>
              </a:rPr>
              <a:t>||   </a:t>
            </a:r>
            <a:r>
              <a:rPr lang="de-AT" sz="2800" dirty="0" smtClean="0"/>
              <a:t>by                                  </a:t>
            </a:r>
          </a:p>
          <a:p>
            <a:pPr marL="624078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ja-JP" sz="2800" dirty="0" smtClean="0"/>
          </a:p>
          <a:p>
            <a:pPr marL="624078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ja-JP" sz="2800" dirty="0" smtClean="0"/>
          </a:p>
          <a:p>
            <a:pPr marL="624078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ja-JP" sz="2800" dirty="0" smtClean="0"/>
          </a:p>
          <a:p>
            <a:pPr marL="624078" indent="-514350">
              <a:lnSpc>
                <a:spcPct val="80000"/>
              </a:lnSpc>
              <a:buFont typeface="+mj-lt"/>
              <a:buAutoNum type="arabicPeriod"/>
            </a:pPr>
            <a:endParaRPr lang="de-AT" sz="2800" dirty="0" smtClean="0"/>
          </a:p>
          <a:p>
            <a:pPr marL="624078" indent="-514350">
              <a:lnSpc>
                <a:spcPct val="80000"/>
              </a:lnSpc>
              <a:buNone/>
            </a:pPr>
            <a:r>
              <a:rPr lang="de-AT" altLang="ja-JP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r>
              <a:rPr lang="de-AT" sz="2800" dirty="0" smtClean="0"/>
              <a:t> </a:t>
            </a:r>
            <a:endParaRPr lang="en-US" altLang="ja-JP" sz="2800" dirty="0" smtClean="0"/>
          </a:p>
          <a:p>
            <a:pPr marL="624078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ja-JP" sz="2800" dirty="0" smtClean="0"/>
          </a:p>
          <a:p>
            <a:pPr marL="1117854" lvl="2" indent="-514350">
              <a:lnSpc>
                <a:spcPct val="80000"/>
              </a:lnSpc>
            </a:pPr>
            <a:r>
              <a:rPr lang="en-US" altLang="ja-JP" sz="2200" dirty="0" smtClean="0"/>
              <a:t>by finality</a:t>
            </a:r>
          </a:p>
          <a:p>
            <a:pPr marL="1117854" lvl="2" indent="-514350">
              <a:lnSpc>
                <a:spcPct val="80000"/>
              </a:lnSpc>
            </a:pPr>
            <a:r>
              <a:rPr lang="en-US" altLang="ja-JP" sz="2200" dirty="0" smtClean="0"/>
              <a:t>yields: </a:t>
            </a:r>
            <a:endParaRPr lang="en-US" altLang="ja-JP" sz="2100" b="1" i="1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Compositionality theorem</a:t>
            </a:r>
          </a:p>
        </p:txBody>
      </p:sp>
      <p:pic>
        <p:nvPicPr>
          <p:cNvPr id="9" name="Picture 8" descr="parCompViaSyn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516790"/>
            <a:ext cx="2514600" cy="1207610"/>
          </a:xfrm>
          <a:prstGeom prst="rect">
            <a:avLst/>
          </a:prstGeom>
        </p:spPr>
      </p:pic>
      <p:pic>
        <p:nvPicPr>
          <p:cNvPr id="11" name="Picture 10" descr="innerCompViaCoind.png"/>
          <p:cNvPicPr>
            <a:picLocks noChangeAspect="1"/>
          </p:cNvPicPr>
          <p:nvPr/>
        </p:nvPicPr>
        <p:blipFill>
          <a:blip r:embed="rId5"/>
          <a:srcRect l="35369"/>
          <a:stretch>
            <a:fillRect/>
          </a:stretch>
        </p:blipFill>
        <p:spPr>
          <a:xfrm>
            <a:off x="6429461" y="3581400"/>
            <a:ext cx="2638339" cy="1143000"/>
          </a:xfrm>
          <a:prstGeom prst="rect">
            <a:avLst/>
          </a:prstGeom>
        </p:spPr>
      </p:pic>
      <p:pic>
        <p:nvPicPr>
          <p:cNvPr id="12" name="Picture 11" descr="compositionalit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4836029"/>
            <a:ext cx="6629400" cy="955171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525000" y="2895600"/>
            <a:ext cx="2514600" cy="2743200"/>
          </a:xfrm>
          <a:prstGeom prst="wedgeRoundRectCallout">
            <a:avLst>
              <a:gd name="adj1" fmla="val -33395"/>
              <a:gd name="adj2" fmla="val 54621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chemeClr val="bg1"/>
              </a:buClr>
              <a:buFont typeface="Courier New" pitchFamily="49" charset="0"/>
              <a:buChar char="o"/>
            </a:pPr>
            <a:r>
              <a:rPr lang="de-AT" dirty="0" smtClean="0"/>
              <a:t> by finality</a:t>
            </a:r>
          </a:p>
          <a:p>
            <a:pPr algn="l">
              <a:buClr>
                <a:schemeClr val="bg1"/>
              </a:buClr>
              <a:buFont typeface="Courier New" pitchFamily="49" charset="0"/>
              <a:buChar char="o"/>
            </a:pPr>
            <a:r>
              <a:rPr lang="de-AT" dirty="0" smtClean="0"/>
              <a:t> yields</a:t>
            </a:r>
            <a:endParaRPr lang="de-AT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6019800"/>
            <a:ext cx="537768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4419600"/>
            <a:ext cx="7620000" cy="1295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When is</a:t>
            </a:r>
          </a:p>
          <a:p>
            <a:pPr algn="ctr">
              <a:buFont typeface="Wingdings" pitchFamily="2" charset="2"/>
              <a:buNone/>
            </a:pPr>
            <a:r>
              <a:rPr lang="en-US" altLang="ja-JP" sz="3200" b="1" dirty="0" smtClean="0">
                <a:solidFill>
                  <a:srgbClr val="FF0000"/>
                </a:solidFill>
                <a:latin typeface="cmsy10" pitchFamily="34" charset="0"/>
              </a:rPr>
              <a:t>­ </a:t>
            </a:r>
            <a:r>
              <a:rPr lang="en-US" altLang="ja-JP" sz="3200" b="1" dirty="0" smtClean="0">
                <a:sym typeface="Wingdings" pitchFamily="2" charset="2"/>
              </a:rPr>
              <a:t>:  </a:t>
            </a:r>
            <a:r>
              <a:rPr lang="en-US" altLang="ja-JP" sz="3200" b="1" dirty="0" err="1" smtClean="0">
                <a:sym typeface="Wingdings" pitchFamily="2" charset="2"/>
              </a:rPr>
              <a:t>Coalg</a:t>
            </a:r>
            <a:r>
              <a:rPr lang="en-US" altLang="ja-JP" sz="3200" b="1" i="1" baseline="-25000" dirty="0" err="1" smtClean="0">
                <a:sym typeface="Wingdings" pitchFamily="2" charset="2"/>
              </a:rPr>
              <a:t>F</a:t>
            </a:r>
            <a:r>
              <a:rPr lang="en-US" altLang="ja-JP" sz="3200" b="1" i="1" dirty="0" smtClean="0">
                <a:sym typeface="Wingdings" pitchFamily="2" charset="2"/>
              </a:rPr>
              <a:t> </a:t>
            </a:r>
            <a:r>
              <a:rPr lang="en-US" altLang="ja-JP" sz="3200" b="1" dirty="0" smtClean="0">
                <a:sym typeface="Wingdings" pitchFamily="2" charset="2"/>
              </a:rPr>
              <a:t>x </a:t>
            </a:r>
            <a:r>
              <a:rPr lang="en-US" altLang="ja-JP" sz="3200" b="1" dirty="0" err="1" smtClean="0">
                <a:sym typeface="Wingdings" pitchFamily="2" charset="2"/>
              </a:rPr>
              <a:t>Coalg</a:t>
            </a:r>
            <a:r>
              <a:rPr lang="en-US" altLang="ja-JP" sz="3200" b="1" i="1" baseline="-25000" dirty="0" err="1" smtClean="0">
                <a:sym typeface="Wingdings" pitchFamily="2" charset="2"/>
              </a:rPr>
              <a:t>F</a:t>
            </a:r>
            <a:r>
              <a:rPr lang="en-US" altLang="ja-JP" sz="3200" b="1" i="1" dirty="0" smtClean="0">
                <a:sym typeface="Wingdings" pitchFamily="2" charset="2"/>
              </a:rPr>
              <a:t> </a:t>
            </a:r>
            <a:r>
              <a:rPr lang="en-US" altLang="ja-JP" sz="3200" b="1" dirty="0" smtClean="0">
                <a:sym typeface="Wingdings" pitchFamily="2" charset="2"/>
              </a:rPr>
              <a:t> </a:t>
            </a:r>
            <a:r>
              <a:rPr lang="en-US" altLang="ja-JP" sz="3200" b="1" dirty="0" err="1" smtClean="0">
                <a:sym typeface="Wingdings" pitchFamily="2" charset="2"/>
              </a:rPr>
              <a:t>Coalg</a:t>
            </a:r>
            <a:r>
              <a:rPr lang="en-US" altLang="ja-JP" sz="3200" b="1" i="1" baseline="-25000" dirty="0" err="1" smtClean="0">
                <a:sym typeface="Wingdings" pitchFamily="2" charset="2"/>
              </a:rPr>
              <a:t>F</a:t>
            </a:r>
            <a:r>
              <a:rPr lang="de-AT" dirty="0" smtClean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de-A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associative?</a:t>
            </a:r>
          </a:p>
          <a:p>
            <a:r>
              <a:rPr lang="de-AT" b="1" u="sng" dirty="0" smtClean="0"/>
              <a:t>Answer</a:t>
            </a:r>
            <a:r>
              <a:rPr lang="de-AT" dirty="0" smtClean="0"/>
              <a:t>   When</a:t>
            </a:r>
          </a:p>
          <a:p>
            <a:pPr lvl="1"/>
            <a:r>
              <a:rPr lang="en-US" altLang="ja-JP" sz="2800" b="1" dirty="0" smtClean="0">
                <a:solidFill>
                  <a:srgbClr val="009900"/>
                </a:solidFill>
                <a:latin typeface="cmsy10" pitchFamily="34" charset="0"/>
              </a:rPr>
              <a:t>­</a:t>
            </a:r>
            <a:r>
              <a:rPr lang="en-US" altLang="ja-JP" sz="2800" b="1" dirty="0" smtClean="0">
                <a:solidFill>
                  <a:srgbClr val="FF0000"/>
                </a:solidFill>
                <a:latin typeface="cmsy10" pitchFamily="34" charset="0"/>
              </a:rPr>
              <a:t> </a:t>
            </a:r>
            <a:r>
              <a:rPr lang="en-US" altLang="ja-JP" sz="2800" b="1" dirty="0" smtClean="0">
                <a:sym typeface="Wingdings" pitchFamily="2" charset="2"/>
              </a:rPr>
              <a:t>:  C</a:t>
            </a:r>
            <a:r>
              <a:rPr lang="en-US" altLang="ja-JP" sz="2800" b="1" i="1" dirty="0" smtClean="0">
                <a:sym typeface="Wingdings" pitchFamily="2" charset="2"/>
              </a:rPr>
              <a:t> </a:t>
            </a:r>
            <a:r>
              <a:rPr lang="en-US" altLang="ja-JP" sz="2800" b="1" dirty="0" smtClean="0">
                <a:sym typeface="Wingdings" pitchFamily="2" charset="2"/>
              </a:rPr>
              <a:t>x C C   </a:t>
            </a:r>
            <a:r>
              <a:rPr lang="en-US" altLang="ja-JP" sz="2800" dirty="0" smtClean="0">
                <a:sym typeface="Wingdings" pitchFamily="2" charset="2"/>
              </a:rPr>
              <a:t>is associative, and</a:t>
            </a:r>
          </a:p>
          <a:p>
            <a:pPr lvl="1"/>
            <a:r>
              <a:rPr lang="en-US" sz="2800" b="1" dirty="0" smtClean="0">
                <a:sym typeface="Wingdings" pitchFamily="2" charset="2"/>
              </a:rPr>
              <a:t>sync </a:t>
            </a:r>
            <a:r>
              <a:rPr lang="en-US" sz="2800" dirty="0" smtClean="0">
                <a:sym typeface="Wingdings" pitchFamily="2" charset="2"/>
              </a:rPr>
              <a:t>is “associative”</a:t>
            </a:r>
            <a:r>
              <a:rPr lang="de-AT" dirty="0" smtClean="0"/>
              <a:t> </a:t>
            </a:r>
          </a:p>
          <a:p>
            <a:pPr lvl="1"/>
            <a:endParaRPr lang="de-AT" dirty="0" smtClean="0"/>
          </a:p>
          <a:p>
            <a:pPr lvl="1">
              <a:buFont typeface="Wingdings" pitchFamily="2" charset="2"/>
              <a:buNone/>
            </a:pPr>
            <a:endParaRPr lang="de-AT" b="1" u="sng" dirty="0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Equational properties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650" y="4436230"/>
            <a:ext cx="7239000" cy="120257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5" name="Picture 4" descr="parCompViaSy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151487"/>
            <a:ext cx="3810001" cy="182971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04800" y="3200400"/>
            <a:ext cx="5715000" cy="1219200"/>
          </a:xfrm>
          <a:prstGeom prst="wedgeEllipseCallout">
            <a:avLst>
              <a:gd name="adj1" fmla="val -26570"/>
              <a:gd name="adj2" fmla="val -7307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commutativity</a:t>
            </a:r>
            <a:r>
              <a:rPr kumimoji="0" lang="en-US" altLang="ja-JP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de-AT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295400" y="4114800"/>
            <a:ext cx="7543800" cy="1981200"/>
          </a:xfrm>
          <a:prstGeom prst="wedgeEllipseCallout">
            <a:avLst>
              <a:gd name="adj1" fmla="val -26570"/>
              <a:gd name="adj2" fmla="val -7307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arbitrary algebraic theory?</a:t>
            </a:r>
            <a:endParaRPr lang="de-AT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229600" cy="4525963"/>
          </a:xfrm>
          <a:noFill/>
        </p:spPr>
        <p:txBody>
          <a:bodyPr anchor="ctr"/>
          <a:lstStyle/>
          <a:p>
            <a:pPr algn="ctr">
              <a:buNone/>
            </a:pPr>
            <a:r>
              <a:rPr lang="en-US" altLang="ja-JP" sz="4000" b="1" dirty="0" smtClean="0">
                <a:solidFill>
                  <a:schemeClr val="tx2"/>
                </a:solidFill>
              </a:rPr>
              <a:t>2-categorical formulation of</a:t>
            </a:r>
          </a:p>
          <a:p>
            <a:pPr algn="ctr">
              <a:buNone/>
            </a:pPr>
            <a:r>
              <a:rPr lang="en-US" altLang="ja-JP" sz="4000" b="1" dirty="0" smtClean="0">
                <a:solidFill>
                  <a:schemeClr val="tx2"/>
                </a:solidFill>
              </a:rPr>
              <a:t>the microcosm principle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ja-JP" sz="3700" b="1" dirty="0" smtClean="0">
              <a:solidFill>
                <a:schemeClr val="tx2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4191000"/>
            <a:ext cx="48006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de-AT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Part </a:t>
            </a:r>
            <a:r>
              <a:rPr lang="de-AT" sz="199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de-AT" sz="199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038600" y="-76200"/>
            <a:ext cx="5867400" cy="1828800"/>
          </a:xfrm>
          <a:prstGeom prst="wedgeEllipseCallout">
            <a:avLst>
              <a:gd name="adj1" fmla="val -38754"/>
              <a:gd name="adj2" fmla="val 7874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 arbitrary algebraic theory</a:t>
            </a:r>
            <a:endParaRPr lang="de-AT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400800" y="1295400"/>
            <a:ext cx="2667000" cy="3505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AT" sz="2400" b="1" u="sng" dirty="0" smtClean="0"/>
              <a:t>examples</a:t>
            </a:r>
          </a:p>
          <a:p>
            <a:pPr marL="365125" indent="-365125" algn="l">
              <a:buFont typeface="Courier New" pitchFamily="49" charset="0"/>
              <a:buChar char="o"/>
            </a:pPr>
            <a:r>
              <a:rPr lang="de-AT" sz="2400" b="1" dirty="0" smtClean="0">
                <a:solidFill>
                  <a:schemeClr val="accent5"/>
                </a:solidFill>
              </a:rPr>
              <a:t>monoid</a:t>
            </a:r>
            <a:r>
              <a:rPr lang="de-AT" sz="2400" dirty="0" smtClean="0"/>
              <a:t> in </a:t>
            </a:r>
            <a:r>
              <a:rPr lang="de-AT" sz="2400" b="1" dirty="0" smtClean="0">
                <a:solidFill>
                  <a:schemeClr val="accent2"/>
                </a:solidFill>
              </a:rPr>
              <a:t>monoidal category</a:t>
            </a:r>
          </a:p>
          <a:p>
            <a:pPr marL="365125" indent="-365125" algn="l">
              <a:buFont typeface="Courier New" pitchFamily="49" charset="0"/>
              <a:buChar char="o"/>
            </a:pPr>
            <a:r>
              <a:rPr lang="de-AT" sz="2400" b="1" dirty="0" smtClean="0">
                <a:solidFill>
                  <a:schemeClr val="accent5"/>
                </a:solidFill>
              </a:rPr>
              <a:t>final coalg. </a:t>
            </a:r>
            <a:r>
              <a:rPr lang="de-AT" sz="2400" dirty="0" smtClean="0"/>
              <a:t>in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Coalg</a:t>
            </a:r>
            <a:r>
              <a:rPr lang="en-US" altLang="ja-JP" sz="2400" b="1" i="1" baseline="-25000" dirty="0" err="1" smtClean="0">
                <a:solidFill>
                  <a:schemeClr val="accent2"/>
                </a:solidFill>
              </a:rPr>
              <a:t>F</a:t>
            </a:r>
            <a:r>
              <a:rPr lang="en-US" altLang="ja-JP" sz="2400" b="1" i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>
                <a:solidFill>
                  <a:schemeClr val="accent2"/>
                </a:solidFill>
              </a:rPr>
              <a:t>with </a:t>
            </a:r>
            <a:r>
              <a:rPr lang="en-US" altLang="ja-JP" sz="2400" b="1" dirty="0" smtClean="0">
                <a:solidFill>
                  <a:srgbClr val="FF0000"/>
                </a:solidFill>
                <a:latin typeface="cmsy10" pitchFamily="34" charset="0"/>
              </a:rPr>
              <a:t>­</a:t>
            </a:r>
          </a:p>
          <a:p>
            <a:pPr marL="365125" indent="-365125" algn="l">
              <a:buFont typeface="Courier New" pitchFamily="49" charset="0"/>
              <a:buChar char="o"/>
            </a:pPr>
            <a:r>
              <a:rPr lang="de-AT" sz="2400" b="1" dirty="0" smtClean="0">
                <a:solidFill>
                  <a:srgbClr val="474B78"/>
                </a:solidFill>
              </a:rPr>
              <a:t>reg. lang. </a:t>
            </a:r>
            <a:r>
              <a:rPr lang="de-AT" sz="2400" dirty="0" smtClean="0">
                <a:solidFill>
                  <a:prstClr val="black"/>
                </a:solidFill>
              </a:rPr>
              <a:t>vs. </a:t>
            </a:r>
            <a:r>
              <a:rPr lang="de-AT" sz="2400" b="1" dirty="0" smtClean="0">
                <a:solidFill>
                  <a:srgbClr val="DA1F28"/>
                </a:solidFill>
              </a:rPr>
              <a:t>NFAs</a:t>
            </a:r>
            <a:endParaRPr lang="de-AT" sz="24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-7696200" y="3886200"/>
            <a:ext cx="7313612" cy="4192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altLang="ja-JP" b="1" dirty="0" smtClean="0">
              <a:solidFill>
                <a:srgbClr val="FF0000"/>
              </a:solidFill>
              <a:latin typeface="cmsy10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dirty="0" smtClean="0"/>
              <a:t>Microcosm principle (Baez &amp; Dolan)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219200" y="5105400"/>
            <a:ext cx="7162800" cy="17526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is precisely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en-US" altLang="ja-JP" sz="32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microcosm principle</a:t>
            </a: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”?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i.e. mathematical definition of such nested models?</a:t>
            </a:r>
          </a:p>
        </p:txBody>
      </p:sp>
      <p:pic>
        <p:nvPicPr>
          <p:cNvPr id="12" name="Picture 11" descr="microco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52600"/>
            <a:ext cx="6157618" cy="30480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2362200" y="1295400"/>
            <a:ext cx="1752600" cy="99060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model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28600" y="1295400"/>
            <a:ext cx="1752600" cy="990600"/>
          </a:xfrm>
          <a:prstGeom prst="wedgeEllipseCallout">
            <a:avLst>
              <a:gd name="adj1" fmla="val 7715"/>
              <a:gd name="adj2" fmla="val 625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inner model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47800" y="1828800"/>
            <a:ext cx="7391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Categorical</a:t>
            </a:r>
            <a:r>
              <a:rPr lang="de-AT" sz="2800" i="1" dirty="0" smtClean="0"/>
              <a:t> theory of state-based systems</a:t>
            </a:r>
            <a:endParaRPr lang="de-AT" sz="2800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-2590800" y="3048000"/>
            <a:ext cx="73136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ja-JP" sz="2500" i="1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i="1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i="1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3600" dirty="0" smtClean="0"/>
              <a:t>1-slide review of </a:t>
            </a:r>
            <a:r>
              <a:rPr lang="en-US" altLang="ja-JP" sz="3600" dirty="0" err="1" smtClean="0"/>
              <a:t>coalgebra</a:t>
            </a:r>
            <a:r>
              <a:rPr lang="en-US" altLang="ja-JP" sz="3600" dirty="0" smtClean="0"/>
              <a:t>/</a:t>
            </a:r>
            <a:r>
              <a:rPr lang="en-US" altLang="ja-JP" sz="3600" dirty="0" err="1" smtClean="0"/>
              <a:t>coinduction</a:t>
            </a:r>
            <a:endParaRPr lang="en-US" altLang="ja-JP" sz="3600" dirty="0" smtClean="0"/>
          </a:p>
        </p:txBody>
      </p:sp>
      <p:graphicFrame>
        <p:nvGraphicFramePr>
          <p:cNvPr id="83082" name="Group 138"/>
          <p:cNvGraphicFramePr>
            <a:graphicFrameLocks noGrp="1"/>
          </p:cNvGraphicFramePr>
          <p:nvPr/>
        </p:nvGraphicFramePr>
        <p:xfrm>
          <a:off x="1524000" y="2819400"/>
          <a:ext cx="7239000" cy="38233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00200"/>
                <a:gridCol w="56388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u="none" strike="noStrike" cap="none" spc="30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categorically</a:t>
                      </a:r>
                      <a:endParaRPr kumimoji="1" lang="en-US" altLang="ja-JP" sz="2400" b="0" i="0" u="none" strike="noStrike" cap="none" spc="30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ＭＳ Ｐゴシック" pitchFamily="50" charset="-12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coalgebra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behavior-preserving map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morphism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coalgebras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behavior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r>
                        <a:rPr kumimoji="1" lang="en-US" altLang="ja-JP" sz="28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coinduction</a:t>
                      </a:r>
                      <a:endParaRPr kumimoji="1" lang="en-US" altLang="ja-JP" sz="2400" b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r>
                        <a:rPr kumimoji="1" lang="en-US" altLang="ja-JP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(via final </a:t>
                      </a:r>
                      <a:r>
                        <a:rPr kumimoji="1" lang="en-US" altLang="ja-JP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coalgebra</a:t>
                      </a:r>
                      <a:r>
                        <a:rPr kumimoji="1" lang="en-US" altLang="ja-JP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3037" name="Picture 9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5638800"/>
            <a:ext cx="2438400" cy="981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3084" name="Picture 14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429000"/>
            <a:ext cx="533400" cy="8506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3085" name="Picture 14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419600"/>
            <a:ext cx="1600200" cy="10175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3" name="Oval Callout 12"/>
          <p:cNvSpPr/>
          <p:nvPr/>
        </p:nvSpPr>
        <p:spPr>
          <a:xfrm>
            <a:off x="-1371600" y="1905000"/>
            <a:ext cx="6096000" cy="1371600"/>
          </a:xfrm>
          <a:prstGeom prst="wedgeEllipseCallout">
            <a:avLst>
              <a:gd name="adj1" fmla="val 2377"/>
              <a:gd name="adj2" fmla="val 24410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de-AT" sz="2400" dirty="0" smtClean="0"/>
              <a:t>in </a:t>
            </a:r>
            <a:r>
              <a:rPr lang="de-AT" sz="2400" b="1" dirty="0" smtClean="0"/>
              <a:t>Sets</a:t>
            </a:r>
            <a:r>
              <a:rPr lang="de-AT" sz="2400" dirty="0" smtClean="0"/>
              <a:t> : bisimilarity</a:t>
            </a:r>
          </a:p>
          <a:p>
            <a:pPr algn="ctr">
              <a:spcBef>
                <a:spcPts val="0"/>
              </a:spcBef>
            </a:pPr>
            <a:r>
              <a:rPr lang="de-AT" sz="2400" dirty="0" smtClean="0"/>
              <a:t>in Kleisli: trace semantics</a:t>
            </a:r>
          </a:p>
          <a:p>
            <a:pPr algn="ctr">
              <a:spcBef>
                <a:spcPts val="0"/>
              </a:spcBef>
            </a:pPr>
            <a:r>
              <a:rPr lang="de-AT" sz="1600" dirty="0" smtClean="0"/>
              <a:t>[Hasuo,Jacobs,Sokolova LMCS´07]</a:t>
            </a:r>
            <a:endParaRPr lang="de-AT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447800" y="1524000"/>
            <a:ext cx="3733800" cy="381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Theory of </a:t>
            </a:r>
            <a:r>
              <a:rPr lang="de-AT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coalgebras</a:t>
            </a:r>
            <a:endParaRPr lang="de-AT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92987" cy="4802187"/>
          </a:xfrm>
        </p:spPr>
        <p:txBody>
          <a:bodyPr/>
          <a:lstStyle/>
          <a:p>
            <a:pPr lvl="1"/>
            <a:endParaRPr lang="en-US" altLang="ja-JP" b="1" u="sng" dirty="0" smtClean="0"/>
          </a:p>
          <a:p>
            <a:pPr lvl="1" eaLnBrk="1" hangingPunct="1"/>
            <a:endParaRPr lang="en-US" altLang="ja-JP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/>
              <a:t>Lawvere</a:t>
            </a:r>
            <a:r>
              <a:rPr lang="en-US" altLang="ja-JP" dirty="0" smtClean="0"/>
              <a:t> theory </a:t>
            </a:r>
            <a:r>
              <a:rPr lang="en-US" altLang="ja-JP" dirty="0" smtClean="0">
                <a:latin typeface="Castellar" pitchFamily="18" charset="0"/>
              </a:rPr>
              <a:t>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3505200"/>
            <a:ext cx="8077200" cy="22098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ja-JP" dirty="0" smtClean="0"/>
              <a:t>A </a:t>
            </a:r>
            <a:r>
              <a:rPr lang="en-US" altLang="ja-JP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Lawvere</a:t>
            </a:r>
            <a:r>
              <a:rPr lang="en-US" altLang="ja-JP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theory</a:t>
            </a:r>
            <a:r>
              <a:rPr lang="en-US" altLang="ja-JP" b="1" i="1" dirty="0" smtClean="0"/>
              <a:t>  </a:t>
            </a:r>
            <a:r>
              <a:rPr kumimoji="0" lang="en-US" altLang="ja-JP" sz="41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stellar" pitchFamily="18" charset="0"/>
                <a:cs typeface="+mj-cs"/>
              </a:rPr>
              <a:t>L</a:t>
            </a:r>
            <a:r>
              <a:rPr lang="en-US" altLang="ja-JP" b="1" i="1" dirty="0" smtClean="0"/>
              <a:t>  </a:t>
            </a:r>
            <a:r>
              <a:rPr lang="en-US" altLang="ja-JP" dirty="0" smtClean="0"/>
              <a:t>is a small category </a:t>
            </a:r>
            <a:r>
              <a:rPr lang="en-US" altLang="ja-JP" dirty="0" err="1" smtClean="0"/>
              <a:t>s.t</a:t>
            </a:r>
            <a:r>
              <a:rPr lang="en-US" altLang="ja-JP" dirty="0" smtClean="0"/>
              <a:t>.</a:t>
            </a:r>
          </a:p>
          <a:p>
            <a:pPr algn="l">
              <a:buFont typeface="Courier New" pitchFamily="49" charset="0"/>
              <a:buChar char="o"/>
            </a:pPr>
            <a:r>
              <a:rPr lang="en-US" altLang="ja-JP" b="1" i="1" dirty="0" smtClean="0"/>
              <a:t>  L</a:t>
            </a:r>
            <a:r>
              <a:rPr lang="en-US" altLang="ja-JP" dirty="0" smtClean="0"/>
              <a:t>’s objects are natural numbers </a:t>
            </a:r>
          </a:p>
          <a:p>
            <a:pPr algn="l">
              <a:buFont typeface="Courier New" pitchFamily="49" charset="0"/>
              <a:buChar char="o"/>
            </a:pPr>
            <a:r>
              <a:rPr lang="en-US" altLang="ja-JP" b="1" i="1" dirty="0" smtClean="0"/>
              <a:t>  L</a:t>
            </a:r>
            <a:r>
              <a:rPr lang="en-US" altLang="ja-JP" dirty="0" smtClean="0"/>
              <a:t> has finite products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3200400"/>
            <a:ext cx="25908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Definition</a:t>
            </a:r>
            <a:endParaRPr lang="de-AT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04800" y="1371600"/>
            <a:ext cx="9448800" cy="1371600"/>
          </a:xfrm>
          <a:prstGeom prst="wedgeEllipseCallout">
            <a:avLst>
              <a:gd name="adj1" fmla="val -26570"/>
              <a:gd name="adj2" fmla="val -7307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</a:t>
            </a:r>
            <a:r>
              <a:rPr kumimoji="0" lang="en-US" altLang="ja-JP" sz="3600" b="1" spc="150" dirty="0" smtClean="0">
                <a:ln w="11430"/>
                <a:solidFill>
                  <a:schemeClr val="accent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category</a:t>
            </a:r>
            <a:r>
              <a:rPr kumimoji="0" lang="en-US" altLang="ja-JP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representing an algebraic theory</a:t>
            </a:r>
            <a:endParaRPr lang="de-AT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Lawvere theory</a:t>
            </a:r>
            <a:endParaRPr lang="de-A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701800"/>
          <a:ext cx="7162800" cy="523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1400"/>
                <a:gridCol w="3581400"/>
              </a:tblGrid>
              <a:tr h="864676">
                <a:tc>
                  <a:txBody>
                    <a:bodyPr/>
                    <a:lstStyle/>
                    <a:p>
                      <a:pPr algn="ctr"/>
                      <a:r>
                        <a:rPr lang="de-AT" sz="2400" b="1" cap="none" spc="30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algebraic theory</a:t>
                      </a:r>
                      <a:endParaRPr lang="de-AT" sz="2400" b="1" cap="none" spc="30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b="1" cap="none" spc="30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as category </a:t>
                      </a:r>
                      <a:r>
                        <a:rPr lang="de-AT" sz="3200" b="1" cap="none" spc="30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stellar" pitchFamily="18" charset="0"/>
                        </a:rPr>
                        <a:t>L</a:t>
                      </a:r>
                      <a:endParaRPr lang="de-AT" sz="3200" b="1" cap="none" spc="30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stellar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862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operations</a:t>
                      </a: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 </a:t>
                      </a:r>
                      <a:r>
                        <a:rPr lang="de-AT" sz="24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arrows</a:t>
                      </a: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de-A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862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equations</a:t>
                      </a: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de-A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 </a:t>
                      </a:r>
                      <a:r>
                        <a:rPr lang="de-AT" sz="24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commuting diagrams</a:t>
                      </a: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de-A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loud 5"/>
          <p:cNvSpPr/>
          <p:nvPr/>
        </p:nvSpPr>
        <p:spPr>
          <a:xfrm>
            <a:off x="1905000" y="3048000"/>
            <a:ext cx="3048000" cy="1600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</a:pPr>
            <a:r>
              <a:rPr lang="de-AT" b="1" dirty="0" smtClean="0"/>
              <a:t>m</a:t>
            </a:r>
            <a:r>
              <a:rPr lang="de-AT" dirty="0" smtClean="0"/>
              <a:t> (binary)</a:t>
            </a:r>
          </a:p>
          <a:p>
            <a:pPr algn="l">
              <a:spcBef>
                <a:spcPts val="0"/>
              </a:spcBef>
            </a:pPr>
            <a:r>
              <a:rPr lang="de-AT" b="1" dirty="0" smtClean="0"/>
              <a:t>e</a:t>
            </a:r>
            <a:r>
              <a:rPr lang="de-AT" dirty="0" smtClean="0"/>
              <a:t> (nullary)</a:t>
            </a:r>
            <a:endParaRPr lang="de-AT" dirty="0"/>
          </a:p>
        </p:txBody>
      </p:sp>
      <p:sp>
        <p:nvSpPr>
          <p:cNvPr id="7" name="Cloud 6"/>
          <p:cNvSpPr/>
          <p:nvPr/>
        </p:nvSpPr>
        <p:spPr>
          <a:xfrm>
            <a:off x="5257800" y="3048000"/>
            <a:ext cx="3581400" cy="1600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Cloud 7"/>
          <p:cNvSpPr/>
          <p:nvPr/>
        </p:nvSpPr>
        <p:spPr>
          <a:xfrm>
            <a:off x="5029200" y="5105400"/>
            <a:ext cx="5181600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Cloud 8"/>
          <p:cNvSpPr/>
          <p:nvPr/>
        </p:nvSpPr>
        <p:spPr>
          <a:xfrm>
            <a:off x="1905000" y="5334000"/>
            <a:ext cx="3048000" cy="1600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</a:pPr>
            <a:r>
              <a:rPr lang="de-AT" dirty="0" smtClean="0"/>
              <a:t>assoc. of </a:t>
            </a:r>
            <a:r>
              <a:rPr lang="de-AT" b="1" dirty="0" smtClean="0"/>
              <a:t>m</a:t>
            </a:r>
          </a:p>
          <a:p>
            <a:pPr algn="l">
              <a:spcBef>
                <a:spcPts val="0"/>
              </a:spcBef>
            </a:pPr>
            <a:r>
              <a:rPr lang="de-AT" dirty="0" smtClean="0"/>
              <a:t>unit law </a:t>
            </a:r>
            <a:endParaRPr lang="de-AT" dirty="0"/>
          </a:p>
        </p:txBody>
      </p:sp>
      <p:pic>
        <p:nvPicPr>
          <p:cNvPr id="10" name="Picture 3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5232" y="3429000"/>
            <a:ext cx="404168" cy="90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4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429000"/>
            <a:ext cx="295832" cy="90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2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4275" y="5562600"/>
            <a:ext cx="1381125" cy="95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4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562600"/>
            <a:ext cx="1735138" cy="74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Oval Callout 13"/>
          <p:cNvSpPr/>
          <p:nvPr/>
        </p:nvSpPr>
        <p:spPr>
          <a:xfrm>
            <a:off x="3886200" y="-304800"/>
            <a:ext cx="6629400" cy="2133600"/>
          </a:xfrm>
          <a:prstGeom prst="wedgeEllipseCallout">
            <a:avLst>
              <a:gd name="adj1" fmla="val 3745"/>
              <a:gd name="adj2" fmla="val 6088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</a:pPr>
            <a:r>
              <a:rPr lang="de-A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arrows:</a:t>
            </a:r>
          </a:p>
          <a:p>
            <a:pPr algn="l">
              <a:spcBef>
                <a:spcPts val="0"/>
              </a:spcBef>
              <a:buFont typeface="Courier New" pitchFamily="49" charset="0"/>
              <a:buChar char="o"/>
            </a:pPr>
            <a:r>
              <a:rPr lang="de-AT" dirty="0" smtClean="0"/>
              <a:t> projections</a:t>
            </a:r>
          </a:p>
          <a:p>
            <a:pPr algn="l">
              <a:spcBef>
                <a:spcPts val="0"/>
              </a:spcBef>
              <a:buFont typeface="Courier New" pitchFamily="49" charset="0"/>
              <a:buChar char="o"/>
            </a:pPr>
            <a:r>
              <a:rPr lang="de-AT" dirty="0" smtClean="0"/>
              <a:t> composed terms</a:t>
            </a:r>
            <a:endParaRPr lang="de-AT" dirty="0"/>
          </a:p>
        </p:txBody>
      </p:sp>
      <p:pic>
        <p:nvPicPr>
          <p:cNvPr id="15" name="Picture 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762000"/>
            <a:ext cx="1169988" cy="392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1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295400"/>
            <a:ext cx="23590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Models for </a:t>
            </a:r>
            <a:r>
              <a:rPr lang="en-US" altLang="ja-JP" dirty="0" err="1" smtClean="0"/>
              <a:t>Lawvere</a:t>
            </a:r>
            <a:r>
              <a:rPr lang="en-US" altLang="ja-JP" dirty="0" smtClean="0"/>
              <a:t> theory </a:t>
            </a:r>
            <a:r>
              <a:rPr lang="en-US" altLang="ja-JP" dirty="0" smtClean="0">
                <a:latin typeface="Castellar" pitchFamily="18" charset="0"/>
              </a:rPr>
              <a:t>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1828800"/>
            <a:ext cx="8077200" cy="28956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>
              <a:buFont typeface="Courier New" pitchFamily="49" charset="0"/>
              <a:buChar char="o"/>
            </a:pPr>
            <a:r>
              <a:rPr lang="en-US" altLang="ja-JP" b="1" i="1" dirty="0" smtClean="0"/>
              <a:t> </a:t>
            </a:r>
            <a:r>
              <a:rPr lang="en-US" altLang="ja-JP" dirty="0" smtClean="0"/>
              <a:t>a set with </a:t>
            </a:r>
            <a:r>
              <a:rPr lang="en-US" altLang="ja-JP" dirty="0" smtClean="0">
                <a:latin typeface="Castellar" pitchFamily="18" charset="0"/>
              </a:rPr>
              <a:t>L</a:t>
            </a:r>
            <a:r>
              <a:rPr lang="en-US" altLang="ja-JP" dirty="0" smtClean="0"/>
              <a:t>-structure   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L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-set</a:t>
            </a:r>
            <a:endParaRPr lang="en-US" altLang="ja-JP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  <a:p>
            <a:pPr algn="l">
              <a:buFont typeface="Courier New" pitchFamily="49" charset="0"/>
              <a:buChar char="o"/>
            </a:pPr>
            <a:endParaRPr lang="en-US" altLang="ja-JP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09600" y="1524000"/>
            <a:ext cx="52578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chemeClr val="accent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Standard</a:t>
            </a: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set-theoretic model</a:t>
            </a:r>
            <a:endParaRPr lang="de-AT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604" name="Picture 8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73" y="2514600"/>
            <a:ext cx="2820827" cy="19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25716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latin typeface="+mn-lt"/>
                <a:cs typeface="AngsanaUPC" pitchFamily="18" charset="-34"/>
              </a:rPr>
              <a:t>(product-preserving)</a:t>
            </a:r>
            <a:endParaRPr lang="de-AT" sz="2000" dirty="0">
              <a:latin typeface="+mn-lt"/>
              <a:cs typeface="AngsanaUPC" pitchFamily="18" charset="-34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34000" y="3124200"/>
            <a:ext cx="2667000" cy="990600"/>
          </a:xfrm>
          <a:prstGeom prst="wedgeEllipseCallout">
            <a:avLst>
              <a:gd name="adj1" fmla="val -67180"/>
              <a:gd name="adj2" fmla="val 2825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binary opr. on </a:t>
            </a: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mi10" pitchFamily="34" charset="0"/>
              </a:rPr>
              <a:t>X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mmi10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1" name="Rounded Rectangle 10"/>
          <p:cNvSpPr/>
          <p:nvPr/>
        </p:nvSpPr>
        <p:spPr>
          <a:xfrm>
            <a:off x="4800600" y="5029200"/>
            <a:ext cx="32766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8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 pitchFamily="34" charset="0"/>
              </a:rPr>
              <a:t>X</a:t>
            </a:r>
            <a: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 pitchFamily="34" charset="0"/>
              </a:rPr>
              <a:t>2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1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C</a:t>
            </a:r>
            <a:r>
              <a:rPr lang="de-AT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</a:t>
            </a:r>
            <a:endParaRPr lang="de-AT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105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3600" b="1" dirty="0" smtClean="0">
                <a:solidFill>
                  <a:srgbClr val="FF0000"/>
                </a:solidFill>
                <a:latin typeface="+mn-lt"/>
                <a:cs typeface="AngsanaUPC" pitchFamily="18" charset="-34"/>
              </a:rPr>
              <a:t>what about nested models?</a:t>
            </a:r>
            <a:endParaRPr lang="de-AT" sz="3600" b="1" dirty="0">
              <a:solidFill>
                <a:srgbClr val="FF0000"/>
              </a:solidFill>
              <a:latin typeface="+mn-lt"/>
              <a:cs typeface="AngsanaUPC" pitchFamily="18" charset="-34"/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etModel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62400" y="4822126"/>
            <a:ext cx="5510887" cy="2264474"/>
          </a:xfr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Outer model: </a:t>
            </a:r>
            <a:r>
              <a:rPr lang="en-US" altLang="ja-JP" b="1" dirty="0" smtClean="0">
                <a:latin typeface="Castellar" pitchFamily="18" charset="0"/>
              </a:rPr>
              <a:t>L</a:t>
            </a:r>
            <a:r>
              <a:rPr lang="en-US" altLang="ja-JP" dirty="0" smtClean="0"/>
              <a:t>-category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1828800"/>
            <a:ext cx="6629400" cy="2895600"/>
          </a:xfrm>
          <a:prstGeom prst="roundRect">
            <a:avLst>
              <a:gd name="adj" fmla="val 9488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>
              <a:buFont typeface="Courier New" pitchFamily="49" charset="0"/>
              <a:buChar char="o"/>
            </a:pPr>
            <a:r>
              <a:rPr lang="en-US" altLang="ja-JP" b="1" i="1" dirty="0" smtClean="0"/>
              <a:t> </a:t>
            </a:r>
            <a:r>
              <a:rPr lang="en-US" altLang="ja-JP" dirty="0" smtClean="0"/>
              <a:t>a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r>
              <a:rPr lang="en-US" altLang="ja-JP" dirty="0" smtClean="0"/>
              <a:t> with </a:t>
            </a:r>
            <a:r>
              <a:rPr lang="en-US" altLang="ja-JP" dirty="0" smtClean="0">
                <a:latin typeface="Castellar" pitchFamily="18" charset="0"/>
              </a:rPr>
              <a:t>L</a:t>
            </a:r>
            <a:r>
              <a:rPr lang="en-US" altLang="ja-JP" dirty="0" smtClean="0"/>
              <a:t>-structure   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L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-category</a:t>
            </a:r>
            <a:endParaRPr lang="en-US" altLang="ja-JP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  <a:p>
            <a:pPr algn="l">
              <a:buFont typeface="Courier New" pitchFamily="49" charset="0"/>
              <a:buChar char="o"/>
            </a:pPr>
            <a:endParaRPr lang="en-US" altLang="ja-JP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09600" y="1524000"/>
            <a:ext cx="27432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model</a:t>
            </a:r>
            <a:endParaRPr lang="de-AT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58633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latin typeface="+mn-lt"/>
                <a:cs typeface="AngsanaUPC" pitchFamily="18" charset="-34"/>
              </a:rPr>
              <a:t>(product-preserving)</a:t>
            </a:r>
            <a:endParaRPr lang="de-AT" sz="2000" dirty="0">
              <a:latin typeface="+mn-lt"/>
              <a:cs typeface="AngsanaUPC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38948" y="2558748"/>
            <a:ext cx="684000" cy="50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4151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199" y="2514600"/>
            <a:ext cx="3616171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81000" y="5105400"/>
            <a:ext cx="3352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de-AT" b="1" u="sng" dirty="0" smtClean="0"/>
              <a:t>NB.</a:t>
            </a:r>
            <a:r>
              <a:rPr lang="de-AT" dirty="0" smtClean="0"/>
              <a:t>  our focus is on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strict</a:t>
            </a:r>
            <a:r>
              <a:rPr lang="de-AT" dirty="0" smtClean="0"/>
              <a:t> alg. structures</a:t>
            </a: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828800"/>
            <a:ext cx="8077200" cy="19050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68000" rtlCol="0" anchor="t"/>
          <a:lstStyle/>
          <a:p>
            <a:pPr algn="l">
              <a:spcBef>
                <a:spcPts val="0"/>
              </a:spcBef>
            </a:pPr>
            <a:r>
              <a:rPr lang="en-US" altLang="ja-JP" b="1" i="1" dirty="0" smtClean="0"/>
              <a:t> </a:t>
            </a:r>
            <a:r>
              <a:rPr lang="en-US" altLang="ja-JP" dirty="0" smtClean="0"/>
              <a:t>Given an  </a:t>
            </a:r>
            <a:r>
              <a:rPr lang="en-US" altLang="ja-JP" dirty="0" smtClean="0">
                <a:latin typeface="Castellar" pitchFamily="18" charset="0"/>
              </a:rPr>
              <a:t>L</a:t>
            </a:r>
            <a:r>
              <a:rPr lang="en-US" altLang="ja-JP" dirty="0" smtClean="0"/>
              <a:t>-category </a:t>
            </a:r>
            <a:r>
              <a:rPr lang="en-US" altLang="ja-JP" dirty="0" smtClean="0">
                <a:latin typeface="Castellar" pitchFamily="18" charset="0"/>
              </a:rPr>
              <a:t>C,</a:t>
            </a:r>
          </a:p>
          <a:p>
            <a:pPr algn="l">
              <a:spcBef>
                <a:spcPts val="0"/>
              </a:spcBef>
            </a:pPr>
            <a:r>
              <a:rPr lang="en-US" altLang="ja-JP" sz="2800" dirty="0" smtClean="0"/>
              <a:t>      </a:t>
            </a:r>
            <a:r>
              <a:rPr lang="en-US" altLang="ja-JP" sz="3200" dirty="0" smtClean="0"/>
              <a:t>an 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L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-object</a:t>
            </a:r>
            <a:r>
              <a:rPr lang="en-US" altLang="ja-JP" sz="3200" dirty="0" smtClean="0"/>
              <a:t> </a:t>
            </a:r>
            <a:r>
              <a:rPr lang="en-US" altLang="ja-JP" sz="3200" dirty="0" smtClean="0">
                <a:latin typeface="cmmi10" pitchFamily="34" charset="0"/>
              </a:rPr>
              <a:t>X</a:t>
            </a:r>
            <a:r>
              <a:rPr lang="en-US" altLang="ja-JP" sz="3200" dirty="0" smtClean="0"/>
              <a:t> in it </a:t>
            </a:r>
            <a:endParaRPr lang="en-US" altLang="ja-JP" dirty="0" smtClean="0"/>
          </a:p>
          <a:p>
            <a:pPr algn="l">
              <a:spcBef>
                <a:spcPts val="0"/>
              </a:spcBef>
            </a:pPr>
            <a:r>
              <a:rPr lang="en-US" altLang="ja-JP" dirty="0" smtClean="0"/>
              <a:t>is a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lax</a:t>
            </a:r>
            <a:r>
              <a:rPr lang="en-US" altLang="ja-JP" dirty="0" smtClean="0"/>
              <a:t> natural transformation</a:t>
            </a:r>
          </a:p>
          <a:p>
            <a:pPr algn="l">
              <a:spcBef>
                <a:spcPts val="0"/>
              </a:spcBef>
            </a:pPr>
            <a:r>
              <a:rPr lang="en-US" altLang="ja-JP" dirty="0" smtClean="0"/>
              <a:t>compatible with products.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9383" y="1867037"/>
            <a:ext cx="3036364" cy="18000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-2590800" y="7086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sz="2500" b="1" dirty="0" smtClean="0"/>
              <a:t>Definition</a:t>
            </a:r>
            <a:r>
              <a:rPr lang="en-US" altLang="ja-JP" sz="2500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500" dirty="0" smtClean="0"/>
              <a:t>	</a:t>
            </a:r>
            <a:endParaRPr lang="en-US" altLang="ja-JP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100" b="1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endParaRPr lang="en-US" altLang="ja-JP" sz="21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ja-JP" sz="2100" b="1" u="sng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Inner model: </a:t>
            </a:r>
            <a:r>
              <a:rPr lang="en-US" altLang="ja-JP" b="1" dirty="0" smtClean="0">
                <a:latin typeface="Castellar" pitchFamily="18" charset="0"/>
              </a:rPr>
              <a:t>L</a:t>
            </a:r>
            <a:r>
              <a:rPr lang="en-US" altLang="ja-JP" dirty="0" smtClean="0"/>
              <a:t>-object</a:t>
            </a:r>
          </a:p>
        </p:txBody>
      </p:sp>
      <p:sp>
        <p:nvSpPr>
          <p:cNvPr id="21" name="Snip Same Side Corner Rectangle 20"/>
          <p:cNvSpPr/>
          <p:nvPr/>
        </p:nvSpPr>
        <p:spPr>
          <a:xfrm rot="10800000">
            <a:off x="5334000" y="1981200"/>
            <a:ext cx="1447800" cy="1066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ounded Rectangle 23"/>
          <p:cNvSpPr/>
          <p:nvPr/>
        </p:nvSpPr>
        <p:spPr>
          <a:xfrm>
            <a:off x="533400" y="1524000"/>
            <a:ext cx="1981200" cy="457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Definition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4343400"/>
            <a:ext cx="4114800" cy="1905000"/>
          </a:xfrm>
          <a:prstGeom prst="roundRect">
            <a:avLst>
              <a:gd name="adj" fmla="val 9488"/>
            </a:avLst>
          </a:prstGeom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68000" rtlCol="0" anchor="t"/>
          <a:lstStyle/>
          <a:p>
            <a:pPr algn="l">
              <a:spcBef>
                <a:spcPts val="0"/>
              </a:spcBef>
            </a:pPr>
            <a:endParaRPr lang="en-US" altLang="ja-JP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228600" y="4038600"/>
            <a:ext cx="220980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components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6209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59300"/>
            <a:ext cx="2387600" cy="161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4572000" y="4343400"/>
            <a:ext cx="4114800" cy="2133600"/>
          </a:xfrm>
          <a:prstGeom prst="roundRect">
            <a:avLst>
              <a:gd name="adj" fmla="val 9488"/>
            </a:avLst>
          </a:prstGeom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68000" rtlCol="0" anchor="t"/>
          <a:lstStyle/>
          <a:p>
            <a:pPr algn="l">
              <a:spcBef>
                <a:spcPts val="0"/>
              </a:spcBef>
            </a:pPr>
            <a:endParaRPr lang="en-US" altLang="ja-JP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4495800" y="4038600"/>
            <a:ext cx="266700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lax</a:t>
            </a: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naturality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6211" name="Picture 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9313" y="4572000"/>
            <a:ext cx="3913187" cy="1300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6212" name="Line 20"/>
          <p:cNvSpPr>
            <a:spLocks noChangeShapeType="1"/>
          </p:cNvSpPr>
          <p:nvPr/>
        </p:nvSpPr>
        <p:spPr bwMode="auto">
          <a:xfrm>
            <a:off x="5940425" y="5935662"/>
            <a:ext cx="2581275" cy="1588"/>
          </a:xfrm>
          <a:prstGeom prst="line">
            <a:avLst/>
          </a:prstGeom>
          <a:noFill/>
          <a:ln w="3810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136218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3413" y="6013450"/>
            <a:ext cx="264795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6221" name="Rectangle 29"/>
          <p:cNvSpPr>
            <a:spLocks noChangeArrowheads="1"/>
          </p:cNvSpPr>
          <p:nvPr/>
        </p:nvSpPr>
        <p:spPr bwMode="auto">
          <a:xfrm>
            <a:off x="7162800" y="5183187"/>
            <a:ext cx="990600" cy="457200"/>
          </a:xfrm>
          <a:prstGeom prst="rect">
            <a:avLst/>
          </a:prstGeom>
          <a:solidFill>
            <a:srgbClr val="FFFFFF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" name="Oval Callout 28"/>
          <p:cNvSpPr/>
          <p:nvPr/>
        </p:nvSpPr>
        <p:spPr>
          <a:xfrm>
            <a:off x="2286000" y="5715000"/>
            <a:ext cx="2895600" cy="1295400"/>
          </a:xfrm>
          <a:prstGeom prst="wedgeEllipseCallout">
            <a:avLst>
              <a:gd name="adj1" fmla="val -23780"/>
              <a:gd name="adj2" fmla="val -78676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de-AT" dirty="0" smtClean="0">
                <a:latin typeface="cmmi10" pitchFamily="34" charset="0"/>
              </a:rPr>
              <a:t>X</a:t>
            </a:r>
            <a:r>
              <a:rPr lang="de-AT" dirty="0" smtClean="0"/>
              <a:t>: carrier obj.</a:t>
            </a:r>
            <a:endParaRPr lang="de-AT" dirty="0"/>
          </a:p>
        </p:txBody>
      </p:sp>
      <p:pic>
        <p:nvPicPr>
          <p:cNvPr id="136198" name="Picture 6" descr="TP_tmp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6318000"/>
            <a:ext cx="899609" cy="54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32" name="Oval Callout 31"/>
          <p:cNvSpPr/>
          <p:nvPr/>
        </p:nvSpPr>
        <p:spPr>
          <a:xfrm>
            <a:off x="4495800" y="1447800"/>
            <a:ext cx="4343400" cy="2286000"/>
          </a:xfrm>
          <a:prstGeom prst="wedgeEllipse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inner alg. str. </a:t>
            </a:r>
          </a:p>
          <a:p>
            <a:pPr algn="ctr">
              <a:spcBef>
                <a:spcPts val="0"/>
              </a:spcBef>
            </a:pP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by</a:t>
            </a:r>
          </a:p>
          <a:p>
            <a:pPr algn="ctr">
              <a:spcBef>
                <a:spcPts val="0"/>
              </a:spcBef>
            </a:pP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mediating 2-cells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3" grpId="0" animBg="1"/>
      <p:bldP spid="25" grpId="0" animBg="1"/>
      <p:bldP spid="30" grpId="0" animBg="1"/>
      <p:bldP spid="31" grpId="0" animBg="1"/>
      <p:bldP spid="136212" grpId="0" animBg="1"/>
      <p:bldP spid="136221" grpId="0" animBg="1"/>
      <p:bldP spid="29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6200" y="1447800"/>
            <a:ext cx="46482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65760" lvl="1" indent="-256032" algn="l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ja-JP" sz="2800" dirty="0" smtClean="0">
                <a:latin typeface="Castellar" pitchFamily="18" charset="0"/>
              </a:rPr>
              <a:t>C</a:t>
            </a:r>
            <a:r>
              <a:rPr lang="en-US" altLang="ja-JP" sz="2800" dirty="0" smtClean="0"/>
              <a:t>:</a:t>
            </a:r>
            <a:r>
              <a:rPr lang="en-US" altLang="ja-JP" sz="2800" dirty="0" smtClean="0">
                <a:latin typeface="Castellar" pitchFamily="18" charset="0"/>
              </a:rPr>
              <a:t> L</a:t>
            </a:r>
            <a:r>
              <a:rPr lang="en-US" altLang="ja-JP" sz="2800" dirty="0" smtClean="0"/>
              <a:t>-category</a:t>
            </a:r>
          </a:p>
          <a:p>
            <a:pPr marL="365760" lvl="1" indent="-256032" algn="l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ja-JP" sz="2800" dirty="0" smtClean="0">
                <a:latin typeface="cmmi10" pitchFamily="34" charset="0"/>
              </a:rPr>
              <a:t>F</a:t>
            </a:r>
            <a:r>
              <a:rPr lang="en-US" altLang="ja-JP" sz="2800" dirty="0" smtClean="0"/>
              <a:t>: </a:t>
            </a:r>
            <a:r>
              <a:rPr lang="en-US" altLang="ja-JP" sz="2800" dirty="0" smtClean="0">
                <a:latin typeface="Castellar" pitchFamily="18" charset="0"/>
              </a:rPr>
              <a:t>C</a:t>
            </a:r>
            <a:r>
              <a:rPr lang="en-US" altLang="ja-JP" sz="2800" b="1" dirty="0" smtClean="0"/>
              <a:t>  </a:t>
            </a:r>
            <a:r>
              <a:rPr lang="en-US" altLang="ja-JP" sz="2800" dirty="0" smtClean="0">
                <a:latin typeface="Castellar" pitchFamily="18" charset="0"/>
              </a:rPr>
              <a:t>C</a:t>
            </a:r>
            <a:r>
              <a:rPr lang="en-US" altLang="ja-JP" sz="2800" dirty="0" smtClean="0"/>
              <a:t>, 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lax</a:t>
            </a:r>
            <a:r>
              <a:rPr lang="en-US" altLang="ja-JP" sz="2800" u="sng" dirty="0" smtClean="0"/>
              <a:t> </a:t>
            </a:r>
            <a:r>
              <a:rPr lang="en-US" altLang="ja-JP" sz="2800" u="sng" dirty="0" smtClean="0">
                <a:latin typeface="Castellar" pitchFamily="18" charset="0"/>
              </a:rPr>
              <a:t>L</a:t>
            </a:r>
            <a:r>
              <a:rPr lang="en-US" altLang="ja-JP" sz="2800" u="sng" dirty="0" smtClean="0"/>
              <a:t>-</a:t>
            </a:r>
            <a:r>
              <a:rPr lang="en-US" altLang="ja-JP" sz="2800" u="sng" dirty="0" err="1" smtClean="0"/>
              <a:t>functor</a:t>
            </a:r>
            <a:endParaRPr lang="en-US" altLang="ja-JP" sz="2800" u="sng" dirty="0" smtClean="0"/>
          </a:p>
          <a:p>
            <a:pPr marL="365760" lvl="1" indent="-256032" algn="l">
              <a:spcBef>
                <a:spcPts val="400"/>
              </a:spcBef>
              <a:buSzPct val="68000"/>
              <a:buNone/>
            </a:pPr>
            <a:r>
              <a:rPr lang="en-US" altLang="ja-JP" sz="2800" dirty="0" smtClean="0"/>
              <a:t>  </a:t>
            </a:r>
            <a:r>
              <a:rPr lang="en-US" altLang="ja-JP" sz="2800" b="1" dirty="0" err="1" smtClean="0"/>
              <a:t>Coalg</a:t>
            </a:r>
            <a:r>
              <a:rPr lang="en-US" altLang="ja-JP" sz="2800" baseline="-25000" dirty="0" err="1" smtClean="0">
                <a:latin typeface="cmmi10" pitchFamily="34" charset="0"/>
              </a:rPr>
              <a:t>F</a:t>
            </a:r>
            <a:r>
              <a:rPr lang="en-US" altLang="ja-JP" sz="2800" dirty="0" smtClean="0"/>
              <a:t> is an </a:t>
            </a:r>
            <a:r>
              <a:rPr lang="en-US" altLang="ja-JP" sz="2800" dirty="0" smtClean="0">
                <a:latin typeface="Castellar" pitchFamily="18" charset="0"/>
              </a:rPr>
              <a:t>L</a:t>
            </a:r>
            <a:r>
              <a:rPr lang="en-US" altLang="ja-JP" sz="2800" dirty="0" smtClean="0"/>
              <a:t>-category</a:t>
            </a:r>
          </a:p>
          <a:p>
            <a:pPr algn="l"/>
            <a:endParaRPr lang="de-AT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419600" y="0"/>
            <a:ext cx="4724400" cy="2286000"/>
          </a:xfrm>
          <a:prstGeom prst="wedgeRoundRectCallout">
            <a:avLst>
              <a:gd name="adj1" fmla="val -61316"/>
              <a:gd name="adj2" fmla="val 3467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>
              <a:spcBef>
                <a:spcPts val="0"/>
              </a:spcBef>
              <a:tabLst>
                <a:tab pos="3325813" algn="l"/>
              </a:tabLst>
            </a:pPr>
            <a:r>
              <a:rPr lang="en-US" altLang="ja-JP" sz="2800" b="1" u="sng" dirty="0" smtClean="0">
                <a:solidFill>
                  <a:srgbClr val="FF0000"/>
                </a:solidFill>
              </a:rPr>
              <a:t>lax</a:t>
            </a:r>
            <a:r>
              <a:rPr lang="en-US" altLang="ja-JP" sz="2800" u="sng" dirty="0" smtClean="0"/>
              <a:t> </a:t>
            </a:r>
            <a:r>
              <a:rPr lang="en-US" altLang="ja-JP" sz="2800" b="1" i="1" u="sng" dirty="0" smtClean="0"/>
              <a:t>L</a:t>
            </a:r>
            <a:r>
              <a:rPr lang="en-US" altLang="ja-JP" sz="2800" u="sng" dirty="0" smtClean="0"/>
              <a:t>-</a:t>
            </a:r>
            <a:r>
              <a:rPr lang="en-US" altLang="ja-JP" sz="2800" u="sng" dirty="0" err="1" smtClean="0"/>
              <a:t>functor</a:t>
            </a:r>
            <a:r>
              <a:rPr lang="en-US" altLang="ja-JP" sz="2800" u="sng" dirty="0" smtClean="0"/>
              <a:t>? </a:t>
            </a:r>
          </a:p>
          <a:p>
            <a:pPr algn="r">
              <a:spcBef>
                <a:spcPts val="0"/>
              </a:spcBef>
              <a:tabLst>
                <a:tab pos="3325813" algn="l"/>
              </a:tabLst>
            </a:pPr>
            <a:r>
              <a:rPr lang="en-US" sz="2800" dirty="0" smtClean="0"/>
              <a:t>                              </a:t>
            </a:r>
          </a:p>
          <a:p>
            <a:pPr algn="r">
              <a:spcBef>
                <a:spcPts val="0"/>
              </a:spcBef>
              <a:tabLst>
                <a:tab pos="3325813" algn="l"/>
              </a:tabLst>
            </a:pPr>
            <a:r>
              <a:rPr lang="en-US" sz="2800" dirty="0" smtClean="0"/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lax </a:t>
            </a:r>
            <a:r>
              <a:rPr lang="en-US" sz="2400" dirty="0" err="1" smtClean="0"/>
              <a:t>natur</a:t>
            </a:r>
            <a:r>
              <a:rPr lang="en-US" sz="2400" dirty="0" smtClean="0"/>
              <a:t>.</a:t>
            </a:r>
          </a:p>
          <a:p>
            <a:pPr algn="r">
              <a:spcBef>
                <a:spcPts val="0"/>
              </a:spcBef>
              <a:tabLst>
                <a:tab pos="3325813" algn="l"/>
              </a:tabLst>
            </a:pPr>
            <a:r>
              <a:rPr lang="en-US" sz="2400" dirty="0" smtClean="0"/>
              <a:t>                                trans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A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72000" y="2209800"/>
            <a:ext cx="4419600" cy="2438400"/>
          </a:xfrm>
          <a:prstGeom prst="wedgeRoundRectCallout">
            <a:avLst>
              <a:gd name="adj1" fmla="val 29805"/>
              <a:gd name="adj2" fmla="val -685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de-AT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lax naturality?</a:t>
            </a:r>
            <a:endParaRPr lang="de-A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5400000">
            <a:off x="990600" y="7696200"/>
            <a:ext cx="41910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AT" sz="3600" dirty="0" smtClean="0"/>
              <a:t>...</a:t>
            </a:r>
            <a:endParaRPr lang="de-AT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de-AT" dirty="0" smtClean="0"/>
              <a:t>Facts</a:t>
            </a:r>
            <a:endParaRPr lang="de-AT" dirty="0"/>
          </a:p>
        </p:txBody>
      </p:sp>
      <p:pic>
        <p:nvPicPr>
          <p:cNvPr id="6" name="Picture 3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14400"/>
            <a:ext cx="2304001" cy="10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86400" y="1278775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6019800" y="4132262"/>
            <a:ext cx="2581275" cy="1588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9" name="Picture 3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836862"/>
            <a:ext cx="3962400" cy="125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4953000" y="4132262"/>
            <a:ext cx="3776663" cy="439738"/>
            <a:chOff x="3120" y="1392"/>
            <a:chExt cx="2379" cy="277"/>
          </a:xfrm>
        </p:grpSpPr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4176" y="1392"/>
              <a:ext cx="1290" cy="1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pic>
          <p:nvPicPr>
            <p:cNvPr id="12" name="Picture 32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1440"/>
              <a:ext cx="2379" cy="22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</p:grpSp>
      <p:sp>
        <p:nvSpPr>
          <p:cNvPr id="14" name="Cloud Callout 13"/>
          <p:cNvSpPr/>
          <p:nvPr/>
        </p:nvSpPr>
        <p:spPr>
          <a:xfrm>
            <a:off x="-457200" y="0"/>
            <a:ext cx="4191000" cy="1524000"/>
          </a:xfrm>
          <a:prstGeom prst="cloudCallout">
            <a:avLst>
              <a:gd name="adj1" fmla="val 29862"/>
              <a:gd name="adj2" fmla="val 9055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ja-JP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lax </a:t>
            </a:r>
            <a:r>
              <a:rPr lang="en-US" altLang="ja-JP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stellar" pitchFamily="18" charset="0"/>
              </a:rPr>
              <a:t>L</a:t>
            </a:r>
            <a:r>
              <a:rPr lang="en-US" altLang="ja-JP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altLang="ja-JP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functor</a:t>
            </a:r>
            <a:r>
              <a:rPr lang="de-A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= </a:t>
            </a:r>
            <a:r>
              <a:rPr lang="de-AT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mi10" pitchFamily="34" charset="0"/>
              </a:rPr>
              <a:t>F</a:t>
            </a:r>
            <a:r>
              <a:rPr lang="de-AT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AT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with sync</a:t>
            </a:r>
            <a:endParaRPr lang="de-AT" sz="32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5800" y="1676400"/>
            <a:ext cx="4114800" cy="2438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de-AT" dirty="0" smtClean="0"/>
              <a:t>Generalizes</a:t>
            </a:r>
            <a:endParaRPr lang="de-AT" dirty="0"/>
          </a:p>
        </p:txBody>
      </p:sp>
      <p:pic>
        <p:nvPicPr>
          <p:cNvPr id="17" name="Picture 16" descr="parCompViaSync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874" y="2238600"/>
            <a:ext cx="3673165" cy="17640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6200" y="4038600"/>
            <a:ext cx="46482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65760" lvl="1" indent="-256032" algn="l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ja-JP" sz="2800" dirty="0" smtClean="0">
                <a:latin typeface="Castellar" pitchFamily="18" charset="0"/>
              </a:rPr>
              <a:t>C</a:t>
            </a:r>
            <a:r>
              <a:rPr lang="en-US" altLang="ja-JP" sz="2800" dirty="0" smtClean="0"/>
              <a:t>: </a:t>
            </a:r>
            <a:r>
              <a:rPr lang="en-US" altLang="ja-JP" sz="2800" dirty="0" smtClean="0">
                <a:latin typeface="Castellar" pitchFamily="18" charset="0"/>
              </a:rPr>
              <a:t>L</a:t>
            </a:r>
            <a:r>
              <a:rPr lang="en-US" altLang="ja-JP" sz="2800" dirty="0" smtClean="0"/>
              <a:t>-category</a:t>
            </a:r>
          </a:p>
          <a:p>
            <a:pPr marL="365760" lvl="1" indent="-256032" algn="l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ja-JP" sz="2800" dirty="0" smtClean="0">
                <a:latin typeface="cmmi10" pitchFamily="34" charset="0"/>
              </a:rPr>
              <a:t>Z</a:t>
            </a:r>
            <a:r>
              <a:rPr lang="en-US" altLang="ja-JP" sz="2800" i="1" dirty="0" smtClean="0"/>
              <a:t> </a:t>
            </a:r>
            <a:r>
              <a:rPr lang="en-US" altLang="ja-JP" sz="2800" b="1" dirty="0" smtClean="0">
                <a:latin typeface="cmsy10" pitchFamily="34" charset="0"/>
              </a:rPr>
              <a:t>2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Castellar" pitchFamily="18" charset="0"/>
              </a:rPr>
              <a:t>C</a:t>
            </a:r>
            <a:r>
              <a:rPr lang="en-US" altLang="ja-JP" sz="2800" dirty="0" smtClean="0"/>
              <a:t> , final object</a:t>
            </a:r>
          </a:p>
          <a:p>
            <a:pPr algn="l">
              <a:buNone/>
            </a:pPr>
            <a:r>
              <a:rPr lang="en-US" altLang="ja-JP" sz="2800" dirty="0" smtClean="0"/>
              <a:t>  </a:t>
            </a:r>
            <a:r>
              <a:rPr lang="en-US" altLang="ja-JP" sz="2800" dirty="0" smtClean="0">
                <a:latin typeface="cmmi10" pitchFamily="34" charset="0"/>
              </a:rPr>
              <a:t>Z</a:t>
            </a:r>
            <a:r>
              <a:rPr lang="en-US" altLang="ja-JP" sz="2800" dirty="0" smtClean="0"/>
              <a:t> is an </a:t>
            </a:r>
            <a:r>
              <a:rPr lang="en-US" altLang="ja-JP" sz="2800" dirty="0" smtClean="0">
                <a:latin typeface="Castellar" pitchFamily="18" charset="0"/>
              </a:rPr>
              <a:t>L</a:t>
            </a:r>
            <a:r>
              <a:rPr lang="en-US" altLang="ja-JP" sz="2800" dirty="0" smtClean="0"/>
              <a:t>-object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95800" y="4343400"/>
            <a:ext cx="4114800" cy="2438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de-AT" dirty="0" smtClean="0"/>
              <a:t>Generalizes</a:t>
            </a:r>
            <a:endParaRPr lang="de-AT" dirty="0"/>
          </a:p>
        </p:txBody>
      </p:sp>
      <p:pic>
        <p:nvPicPr>
          <p:cNvPr id="20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46"/>
          <a:stretch>
            <a:fillRect/>
          </a:stretch>
        </p:blipFill>
        <p:spPr bwMode="auto">
          <a:xfrm>
            <a:off x="4752190" y="5029200"/>
            <a:ext cx="3706010" cy="158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5" grpId="1" build="allAtOnce" animBg="1"/>
      <p:bldP spid="13" grpId="0" animBg="1"/>
      <p:bldP spid="13" grpId="1" animBg="1"/>
      <p:bldP spid="7" grpId="0" animBg="1"/>
      <p:bldP spid="7" grpId="1" animBg="1"/>
      <p:bldP spid="8" grpId="0" animBg="1"/>
      <p:bldP spid="8" grpId="1" animBg="1"/>
      <p:bldP spid="14" grpId="0" animBg="1"/>
      <p:bldP spid="16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447801"/>
            <a:ext cx="7392987" cy="510539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sz="2800" dirty="0" smtClean="0"/>
              <a:t>Assume</a:t>
            </a:r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  <a:p>
            <a:pPr marL="624078" indent="-514350">
              <a:buNone/>
            </a:pPr>
            <a:endParaRPr lang="en-US" altLang="ja-JP" sz="2800" b="1" i="1" dirty="0" smtClean="0"/>
          </a:p>
          <a:p>
            <a:pPr marL="624078" indent="-514350">
              <a:buNone/>
            </a:pPr>
            <a:r>
              <a:rPr lang="en-US" altLang="ja-JP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 </a:t>
            </a:r>
            <a:r>
              <a:rPr lang="en-US" altLang="ja-JP" sz="1600" b="1" i="1" dirty="0" smtClean="0"/>
              <a:t> </a:t>
            </a:r>
            <a:r>
              <a:rPr lang="en-US" altLang="ja-JP" sz="1600" b="1" dirty="0" err="1" smtClean="0"/>
              <a:t>Coalg</a:t>
            </a:r>
            <a:r>
              <a:rPr lang="en-US" altLang="ja-JP" sz="1600" baseline="-25000" dirty="0" err="1" smtClean="0">
                <a:latin typeface="cmmi10" pitchFamily="34" charset="0"/>
              </a:rPr>
              <a:t>F</a:t>
            </a:r>
            <a:r>
              <a:rPr lang="en-US" altLang="ja-JP" sz="1600" dirty="0" smtClean="0"/>
              <a:t>  is an </a:t>
            </a:r>
            <a:r>
              <a:rPr lang="en-US" altLang="ja-JP" sz="1600" dirty="0" smtClean="0">
                <a:latin typeface="Castellar" pitchFamily="18" charset="0"/>
              </a:rPr>
              <a:t>L</a:t>
            </a:r>
            <a:r>
              <a:rPr lang="en-US" altLang="ja-JP" sz="1600" dirty="0" smtClean="0"/>
              <a:t>-category </a:t>
            </a:r>
          </a:p>
          <a:p>
            <a:pPr marL="624078" indent="-514350">
              <a:buNone/>
            </a:pPr>
            <a:r>
              <a:rPr lang="de-AT" altLang="ja-JP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de-AT" sz="1600" dirty="0" smtClean="0"/>
              <a:t>   </a:t>
            </a:r>
            <a:r>
              <a:rPr lang="de-AT" sz="1600" b="1" dirty="0" smtClean="0">
                <a:latin typeface="cmmi10" pitchFamily="34" charset="0"/>
              </a:rPr>
              <a:t>Z</a:t>
            </a:r>
            <a:r>
              <a:rPr lang="de-AT" sz="1600" dirty="0" smtClean="0"/>
              <a:t> </a:t>
            </a:r>
            <a:r>
              <a:rPr lang="de-AT" sz="1600" dirty="0" smtClean="0">
                <a:sym typeface="Wingdings" pitchFamily="2" charset="2"/>
              </a:rPr>
              <a:t> </a:t>
            </a:r>
            <a:r>
              <a:rPr lang="de-AT" sz="1600" b="1" dirty="0" smtClean="0">
                <a:latin typeface="cmmi10" pitchFamily="34" charset="0"/>
                <a:sym typeface="Wingdings" pitchFamily="2" charset="2"/>
              </a:rPr>
              <a:t>FZ </a:t>
            </a:r>
            <a:r>
              <a:rPr lang="en-US" altLang="ja-JP" sz="1600" dirty="0" smtClean="0"/>
              <a:t>is an </a:t>
            </a:r>
            <a:r>
              <a:rPr lang="en-US" altLang="ja-JP" sz="1600" dirty="0" smtClean="0">
                <a:latin typeface="Castellar" pitchFamily="18" charset="0"/>
              </a:rPr>
              <a:t>L</a:t>
            </a:r>
            <a:r>
              <a:rPr lang="en-US" altLang="ja-JP" sz="1600" dirty="0" smtClean="0"/>
              <a:t>-object </a:t>
            </a:r>
            <a:endParaRPr lang="de-AT" sz="1600" dirty="0" smtClean="0"/>
          </a:p>
          <a:p>
            <a:pPr marL="624078" indent="-514350">
              <a:buNone/>
            </a:pPr>
            <a:r>
              <a:rPr lang="de-AT" altLang="ja-JP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r>
              <a:rPr lang="de-AT" sz="2800" dirty="0" smtClean="0"/>
              <a:t>   the </a:t>
            </a:r>
            <a:r>
              <a:rPr lang="de-AT" sz="2800" b="1" i="1" dirty="0" smtClean="0"/>
              <a:t>behavior</a:t>
            </a:r>
            <a:r>
              <a:rPr lang="de-AT" sz="2800" dirty="0" smtClean="0"/>
              <a:t> functor</a:t>
            </a:r>
            <a:endParaRPr lang="en-US" altLang="ja-JP" sz="28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8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8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8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800" dirty="0" smtClean="0"/>
          </a:p>
          <a:p>
            <a:pPr marL="624078" indent="-514350">
              <a:buNone/>
            </a:pPr>
            <a:r>
              <a:rPr lang="en-US" altLang="ja-JP" sz="2800" dirty="0" smtClean="0"/>
              <a:t>       is a (strict) </a:t>
            </a:r>
            <a:r>
              <a:rPr lang="en-US" altLang="ja-JP" sz="2800" dirty="0" smtClean="0">
                <a:latin typeface="Castellar" pitchFamily="18" charset="0"/>
              </a:rPr>
              <a:t>L</a:t>
            </a:r>
            <a:r>
              <a:rPr lang="en-US" altLang="ja-JP" sz="2800" dirty="0" smtClean="0"/>
              <a:t>-</a:t>
            </a:r>
            <a:r>
              <a:rPr lang="en-US" altLang="ja-JP" sz="2800" dirty="0" err="1" smtClean="0"/>
              <a:t>functor</a:t>
            </a:r>
            <a:endParaRPr lang="en-US" altLang="ja-JP" sz="2800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Generic compositionality theorem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048000" y="1447800"/>
            <a:ext cx="5029200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l">
              <a:spcBef>
                <a:spcPts val="0"/>
              </a:spcBef>
              <a:buFont typeface="Wingdings" pitchFamily="2" charset="2"/>
              <a:buChar char="¡"/>
            </a:pPr>
            <a:r>
              <a:rPr lang="en-US" altLang="ja-JP" sz="2400" b="1" i="1" dirty="0" smtClean="0"/>
              <a:t>C  </a:t>
            </a:r>
            <a:r>
              <a:rPr lang="en-US" altLang="ja-JP" sz="2400" dirty="0" smtClean="0"/>
              <a:t>is an </a:t>
            </a:r>
            <a:r>
              <a:rPr lang="en-US" altLang="ja-JP" sz="2400" b="1" i="1" dirty="0" smtClean="0"/>
              <a:t>L</a:t>
            </a:r>
            <a:r>
              <a:rPr lang="en-US" altLang="ja-JP" sz="2400" dirty="0" smtClean="0"/>
              <a:t>-category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¡"/>
            </a:pPr>
            <a:r>
              <a:rPr lang="en-US" altLang="ja-JP" sz="2400" i="1" dirty="0" smtClean="0"/>
              <a:t>F </a:t>
            </a:r>
            <a:r>
              <a:rPr lang="en-US" altLang="ja-JP" sz="2400" dirty="0" smtClean="0"/>
              <a:t>: </a:t>
            </a:r>
            <a:r>
              <a:rPr lang="en-US" altLang="ja-JP" sz="2400" b="1" i="1" dirty="0" smtClean="0"/>
              <a:t>C </a:t>
            </a:r>
            <a:r>
              <a:rPr lang="en-US" altLang="ja-JP" sz="2400" dirty="0" smtClean="0"/>
              <a:t> </a:t>
            </a:r>
            <a:r>
              <a:rPr lang="en-US" altLang="ja-JP" sz="2400" b="1" i="1" dirty="0" smtClean="0"/>
              <a:t>C </a:t>
            </a:r>
            <a:r>
              <a:rPr lang="en-US" altLang="ja-JP" sz="2400" dirty="0" smtClean="0"/>
              <a:t>is a lax </a:t>
            </a:r>
            <a:r>
              <a:rPr lang="en-US" altLang="ja-JP" sz="2400" b="1" i="1" dirty="0" smtClean="0"/>
              <a:t>L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functor</a:t>
            </a:r>
            <a:r>
              <a:rPr lang="en-US" altLang="ja-JP" sz="2400" i="1" dirty="0" smtClean="0"/>
              <a:t> 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¡"/>
            </a:pPr>
            <a:r>
              <a:rPr lang="en-US" altLang="ja-JP" sz="2400" dirty="0" smtClean="0"/>
              <a:t>there is a final </a:t>
            </a:r>
            <a:r>
              <a:rPr lang="en-US" altLang="ja-JP" sz="2400" dirty="0" err="1" smtClean="0"/>
              <a:t>coalgebra</a:t>
            </a:r>
            <a:r>
              <a:rPr lang="en-US" altLang="ja-JP" sz="2400" dirty="0" smtClean="0"/>
              <a:t>  </a:t>
            </a:r>
            <a:r>
              <a:rPr lang="en-US" altLang="ja-JP" sz="2400" i="1" dirty="0" smtClean="0"/>
              <a:t>Z </a:t>
            </a:r>
            <a:r>
              <a:rPr lang="en-US" altLang="ja-JP" sz="2400" dirty="0" smtClean="0"/>
              <a:t> </a:t>
            </a:r>
            <a:r>
              <a:rPr lang="en-US" altLang="ja-JP" sz="2400" i="1" dirty="0" smtClean="0"/>
              <a:t>FZ</a:t>
            </a:r>
            <a:endParaRPr lang="en-US" altLang="ja-JP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9601200" y="2971800"/>
            <a:ext cx="2514600" cy="2743200"/>
          </a:xfrm>
          <a:prstGeom prst="wedgeRoundRectCallout">
            <a:avLst>
              <a:gd name="adj1" fmla="val -33395"/>
              <a:gd name="adj2" fmla="val 54621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chemeClr val="bg1"/>
              </a:buClr>
              <a:buFont typeface="Courier New" pitchFamily="49" charset="0"/>
              <a:buChar char="o"/>
            </a:pPr>
            <a:r>
              <a:rPr lang="de-AT" dirty="0" smtClean="0"/>
              <a:t> by finality</a:t>
            </a:r>
          </a:p>
          <a:p>
            <a:pPr algn="l">
              <a:buClr>
                <a:schemeClr val="bg1"/>
              </a:buClr>
              <a:buFont typeface="Courier New" pitchFamily="49" charset="0"/>
              <a:buChar char="o"/>
            </a:pPr>
            <a:r>
              <a:rPr lang="de-AT" dirty="0" smtClean="0"/>
              <a:t> yields</a:t>
            </a:r>
            <a:endParaRPr lang="de-AT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447800" y="4191000"/>
            <a:ext cx="746760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de-AT"/>
          </a:p>
        </p:txBody>
      </p: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6096000" y="4267200"/>
            <a:ext cx="2514600" cy="1284288"/>
            <a:chOff x="4032" y="2256"/>
            <a:chExt cx="1584" cy="80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032" y="2256"/>
              <a:ext cx="1248" cy="2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/>
              <a:r>
                <a:rPr lang="en-US" altLang="ja-JP" sz="1900" dirty="0"/>
                <a:t>by </a:t>
              </a:r>
              <a:r>
                <a:rPr lang="en-US" altLang="ja-JP" sz="1900" dirty="0" err="1"/>
                <a:t>coinduction</a:t>
              </a:r>
              <a:endParaRPr lang="en-US" altLang="ja-JP" sz="1900" dirty="0"/>
            </a:p>
          </p:txBody>
        </p:sp>
        <p:pic>
          <p:nvPicPr>
            <p:cNvPr id="17" name="Picture 15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2544"/>
              <a:ext cx="1296" cy="52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1752600" y="4267200"/>
            <a:ext cx="3859213" cy="1168400"/>
            <a:chOff x="960" y="2304"/>
            <a:chExt cx="2431" cy="736"/>
          </a:xfrm>
        </p:grpSpPr>
        <p:pic>
          <p:nvPicPr>
            <p:cNvPr id="19" name="Picture 16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2304"/>
              <a:ext cx="2431" cy="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" name="Picture 19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6" y="2640"/>
              <a:ext cx="432" cy="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6019800" y="4343400"/>
            <a:ext cx="2667000" cy="1143000"/>
          </a:xfrm>
          <a:prstGeom prst="bracketPair">
            <a:avLst>
              <a:gd name="adj" fmla="val 861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endParaRPr lang="de-AT"/>
          </a:p>
        </p:txBody>
      </p:sp>
      <p:sp>
        <p:nvSpPr>
          <p:cNvPr id="22" name="Rounded Rectangular Callout 21"/>
          <p:cNvSpPr/>
          <p:nvPr/>
        </p:nvSpPr>
        <p:spPr>
          <a:xfrm>
            <a:off x="2971800" y="6096000"/>
            <a:ext cx="5867400" cy="762000"/>
          </a:xfrm>
          <a:prstGeom prst="wedgeRoundRectCallout">
            <a:avLst>
              <a:gd name="adj1" fmla="val 3998"/>
              <a:gd name="adj2" fmla="val -8683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de-AT" dirty="0" smtClean="0"/>
              <a:t>subsumes</a:t>
            </a:r>
            <a:endParaRPr lang="de-AT" dirty="0"/>
          </a:p>
        </p:txBody>
      </p:sp>
      <p:pic>
        <p:nvPicPr>
          <p:cNvPr id="23" name="Picture 2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1424" y="6248400"/>
            <a:ext cx="4061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Equational </a:t>
            </a:r>
            <a:r>
              <a:rPr lang="de-AT" dirty="0" smtClean="0"/>
              <a:t>properties</a:t>
            </a:r>
            <a:endParaRPr lang="de-AT" dirty="0"/>
          </a:p>
        </p:txBody>
      </p:sp>
      <p:sp>
        <p:nvSpPr>
          <p:cNvPr id="5" name="Rounded Rectangle 4"/>
          <p:cNvSpPr/>
          <p:nvPr/>
        </p:nvSpPr>
        <p:spPr>
          <a:xfrm>
            <a:off x="4800600" y="1447800"/>
            <a:ext cx="41148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associative</a:t>
            </a:r>
            <a:endParaRPr kumimoji="0" lang="en-US" altLang="ja-JP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sy10" pitchFamily="34" charset="0"/>
            </a:endParaRPr>
          </a:p>
          <a:p>
            <a:r>
              <a:rPr kumimoji="0" lang="en-US" altLang="ja-JP" sz="2400" b="1" dirty="0" smtClean="0">
                <a:solidFill>
                  <a:srgbClr val="FF0000"/>
                </a:solidFill>
                <a:latin typeface="cmsy10" pitchFamily="34" charset="0"/>
              </a:rPr>
              <a:t>­  </a:t>
            </a:r>
            <a:r>
              <a:rPr kumimoji="0" lang="en-US" altLang="ja-JP" sz="2400" b="1" dirty="0" smtClean="0">
                <a:solidFill>
                  <a:schemeClr val="tx1"/>
                </a:solidFill>
              </a:rPr>
              <a:t>:  </a:t>
            </a:r>
            <a:r>
              <a:rPr kumimoji="0" lang="en-US" altLang="ja-JP" sz="2400" b="1" dirty="0" err="1" smtClean="0">
                <a:solidFill>
                  <a:schemeClr val="tx1"/>
                </a:solidFill>
              </a:rPr>
              <a:t>Coalg</a:t>
            </a:r>
            <a:r>
              <a:rPr kumimoji="0" lang="en-US" altLang="ja-JP" sz="2400" b="1" i="1" baseline="-25000" dirty="0" err="1" smtClean="0">
                <a:solidFill>
                  <a:schemeClr val="tx1"/>
                </a:solidFill>
              </a:rPr>
              <a:t>F</a:t>
            </a:r>
            <a:r>
              <a:rPr kumimoji="0" lang="en-US" altLang="ja-JP" sz="2400" b="1" i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2400" b="1" dirty="0" smtClean="0">
                <a:solidFill>
                  <a:schemeClr val="tx1"/>
                </a:solidFill>
              </a:rPr>
              <a:t>x </a:t>
            </a:r>
            <a:r>
              <a:rPr kumimoji="0" lang="en-US" altLang="ja-JP" sz="2400" b="1" dirty="0" err="1" smtClean="0">
                <a:solidFill>
                  <a:schemeClr val="tx1"/>
                </a:solidFill>
              </a:rPr>
              <a:t>Coalg</a:t>
            </a:r>
            <a:r>
              <a:rPr kumimoji="0" lang="en-US" altLang="ja-JP" sz="2400" b="1" i="1" baseline="-25000" dirty="0" err="1" smtClean="0">
                <a:solidFill>
                  <a:schemeClr val="tx1"/>
                </a:solidFill>
              </a:rPr>
              <a:t>F</a:t>
            </a:r>
            <a:r>
              <a:rPr kumimoji="0" lang="en-US" altLang="ja-JP" sz="2400" b="1" i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2400" b="1" dirty="0" smtClean="0">
                <a:solidFill>
                  <a:schemeClr val="tx1"/>
                </a:solidFill>
              </a:rPr>
              <a:t> </a:t>
            </a:r>
            <a:r>
              <a:rPr kumimoji="0" lang="en-US" altLang="ja-JP" sz="2400" b="1" dirty="0" err="1" smtClean="0">
                <a:solidFill>
                  <a:schemeClr val="tx1"/>
                </a:solidFill>
              </a:rPr>
              <a:t>Coalg</a:t>
            </a:r>
            <a:r>
              <a:rPr kumimoji="0" lang="en-US" altLang="ja-JP" sz="2400" b="1" i="1" baseline="-25000" dirty="0" err="1" smtClean="0">
                <a:solidFill>
                  <a:schemeClr val="tx1"/>
                </a:solidFill>
              </a:rPr>
              <a:t>F</a:t>
            </a:r>
            <a:endParaRPr lang="de-AT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5410200"/>
            <a:ext cx="32766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associative</a:t>
            </a:r>
            <a:endParaRPr kumimoji="0"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sy10" pitchFamily="34" charset="0"/>
            </a:endParaRPr>
          </a:p>
          <a:p>
            <a:r>
              <a:rPr kumimoji="0" lang="en-US" altLang="ja-JP" sz="2800" b="1" dirty="0" smtClean="0">
                <a:solidFill>
                  <a:srgbClr val="00B050"/>
                </a:solidFill>
                <a:latin typeface="cmsy10" pitchFamily="34" charset="0"/>
              </a:rPr>
              <a:t>­</a:t>
            </a:r>
            <a:r>
              <a:rPr kumimoji="0" lang="en-US" altLang="ja-JP" sz="2800" b="1" dirty="0" smtClean="0">
                <a:solidFill>
                  <a:srgbClr val="FF0000"/>
                </a:solidFill>
                <a:latin typeface="cmsy10" pitchFamily="34" charset="0"/>
              </a:rPr>
              <a:t>  </a:t>
            </a:r>
            <a:r>
              <a:rPr kumimoji="0" lang="en-US" altLang="ja-JP" sz="2800" b="1" dirty="0" smtClean="0">
                <a:solidFill>
                  <a:schemeClr val="tx1"/>
                </a:solidFill>
              </a:rPr>
              <a:t>:  C</a:t>
            </a:r>
            <a:r>
              <a:rPr kumimoji="0" lang="en-US" altLang="ja-JP" sz="2800" b="1" i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2800" b="1" dirty="0" smtClean="0">
                <a:solidFill>
                  <a:schemeClr val="tx1"/>
                </a:solidFill>
              </a:rPr>
              <a:t>x C</a:t>
            </a:r>
            <a:r>
              <a:rPr kumimoji="0" lang="en-US" altLang="ja-JP" sz="2800" b="1" i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2800" b="1" dirty="0" smtClean="0">
                <a:solidFill>
                  <a:schemeClr val="tx1"/>
                </a:solidFill>
              </a:rPr>
              <a:t> C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7315200" y="2667000"/>
            <a:ext cx="1600200" cy="2743200"/>
          </a:xfrm>
          <a:prstGeom prst="upArrow">
            <a:avLst>
              <a:gd name="adj1" fmla="val 6786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lifting</a:t>
            </a:r>
            <a:endParaRPr lang="de-AT" dirty="0"/>
          </a:p>
        </p:txBody>
      </p:sp>
      <p:sp>
        <p:nvSpPr>
          <p:cNvPr id="8" name="Oval Callout 7"/>
          <p:cNvSpPr/>
          <p:nvPr/>
        </p:nvSpPr>
        <p:spPr>
          <a:xfrm>
            <a:off x="-762000" y="2819400"/>
            <a:ext cx="7848600" cy="2743200"/>
          </a:xfrm>
          <a:prstGeom prst="wedgeEllipseCallout">
            <a:avLst>
              <a:gd name="adj1" fmla="val 53217"/>
              <a:gd name="adj2" fmla="val 3413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spcBef>
                <a:spcPts val="0"/>
              </a:spcBef>
            </a:pPr>
            <a:r>
              <a:rPr lang="de-AT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</a:t>
            </a: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with</a:t>
            </a:r>
          </a:p>
          <a:p>
            <a:pPr algn="l">
              <a:spcBef>
                <a:spcPts val="0"/>
              </a:spcBef>
            </a:pP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de-A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associative“</a:t>
            </a:r>
          </a:p>
          <a:p>
            <a:pPr algn="l">
              <a:spcBef>
                <a:spcPts val="0"/>
              </a:spcBef>
            </a:pPr>
            <a:r>
              <a:rPr lang="de-AT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sync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t="8274" r="1544" b="-3524"/>
          <a:stretch>
            <a:fillRect/>
          </a:stretch>
        </p:blipFill>
        <p:spPr bwMode="auto">
          <a:xfrm>
            <a:off x="1524000" y="3962400"/>
            <a:ext cx="5105400" cy="82051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ular Callout 20"/>
          <p:cNvSpPr/>
          <p:nvPr/>
        </p:nvSpPr>
        <p:spPr>
          <a:xfrm>
            <a:off x="0" y="3657600"/>
            <a:ext cx="4800600" cy="838200"/>
          </a:xfrm>
          <a:prstGeom prst="wedgeRoundRectCallout">
            <a:avLst>
              <a:gd name="adj1" fmla="val 16648"/>
              <a:gd name="adj2" fmla="val -606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ounded Rectangle 18"/>
          <p:cNvSpPr/>
          <p:nvPr/>
        </p:nvSpPr>
        <p:spPr>
          <a:xfrm>
            <a:off x="1143000" y="5486400"/>
            <a:ext cx="32766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ounded Rectangle 16"/>
          <p:cNvSpPr/>
          <p:nvPr/>
        </p:nvSpPr>
        <p:spPr>
          <a:xfrm>
            <a:off x="1981200" y="2057400"/>
            <a:ext cx="2209800" cy="838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de-AT" sz="2800" dirty="0" smtClean="0"/>
              <a:t>equations are built-in in </a:t>
            </a:r>
            <a:r>
              <a:rPr lang="de-AT" sz="2800" b="1" i="1" dirty="0" smtClean="0"/>
              <a:t>L</a:t>
            </a:r>
            <a:endParaRPr lang="de-AT" sz="2800" dirty="0" smtClean="0"/>
          </a:p>
          <a:p>
            <a:pPr lvl="1">
              <a:buClr>
                <a:schemeClr val="accent5"/>
              </a:buClr>
            </a:pPr>
            <a:r>
              <a:rPr lang="de-AT" sz="2400" dirty="0" smtClean="0"/>
              <a:t>as </a:t>
            </a:r>
          </a:p>
          <a:p>
            <a:pPr lvl="1">
              <a:buClr>
                <a:schemeClr val="accent5"/>
              </a:buClr>
            </a:pPr>
            <a:endParaRPr lang="de-AT" sz="2400" dirty="0" smtClean="0"/>
          </a:p>
          <a:p>
            <a:pPr lvl="1">
              <a:buClr>
                <a:schemeClr val="accent5"/>
              </a:buClr>
            </a:pPr>
            <a:endParaRPr lang="de-AT" sz="2400" dirty="0" smtClean="0"/>
          </a:p>
          <a:p>
            <a:pPr>
              <a:buClr>
                <a:schemeClr val="accent5"/>
              </a:buClr>
            </a:pPr>
            <a:r>
              <a:rPr lang="de-AT" sz="2800" dirty="0" smtClean="0"/>
              <a:t>how about „assoc“ of </a:t>
            </a:r>
            <a:r>
              <a:rPr lang="de-AT" sz="2800" b="1" dirty="0" smtClean="0"/>
              <a:t>sync</a:t>
            </a:r>
            <a:r>
              <a:rPr lang="de-AT" sz="2800" dirty="0" smtClean="0"/>
              <a:t>?</a:t>
            </a:r>
          </a:p>
          <a:p>
            <a:pPr>
              <a:buClr>
                <a:schemeClr val="accent5"/>
              </a:buClr>
            </a:pPr>
            <a:endParaRPr lang="de-AT" sz="2800" dirty="0" smtClean="0"/>
          </a:p>
          <a:p>
            <a:pPr>
              <a:buClr>
                <a:schemeClr val="accent5"/>
              </a:buClr>
            </a:pPr>
            <a:endParaRPr lang="de-AT" sz="2800" dirty="0" smtClean="0"/>
          </a:p>
          <a:p>
            <a:pPr lvl="1">
              <a:buClr>
                <a:schemeClr val="accent5"/>
              </a:buClr>
            </a:pPr>
            <a:r>
              <a:rPr lang="de-AT" sz="2400" dirty="0" smtClean="0"/>
              <a:t>automatic</a:t>
            </a:r>
          </a:p>
          <a:p>
            <a:pPr lvl="1">
              <a:buClr>
                <a:schemeClr val="accent5"/>
              </a:buClr>
              <a:buNone/>
            </a:pPr>
            <a:r>
              <a:rPr lang="de-AT" sz="2400" dirty="0" smtClean="0"/>
              <a:t>	via </a:t>
            </a:r>
            <a:r>
              <a:rPr lang="en-US" sz="2400" dirty="0" smtClean="0"/>
              <a:t>“</a:t>
            </a:r>
            <a:r>
              <a:rPr lang="de-A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coherence</a:t>
            </a:r>
            <a:r>
              <a:rPr lang="de-AT" sz="2400" dirty="0" smtClean="0"/>
              <a:t> condition“</a:t>
            </a:r>
            <a:endParaRPr lang="de-AT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Equational properties, generally</a:t>
            </a:r>
            <a:endParaRPr lang="de-AT" dirty="0"/>
          </a:p>
        </p:txBody>
      </p:sp>
      <p:sp>
        <p:nvSpPr>
          <p:cNvPr id="5" name="Rounded Rectangle 4"/>
          <p:cNvSpPr/>
          <p:nvPr/>
        </p:nvSpPr>
        <p:spPr>
          <a:xfrm>
            <a:off x="5562600" y="1447800"/>
            <a:ext cx="33528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de-AT" sz="32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AT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-structure </a:t>
            </a:r>
            <a:endParaRPr kumimoji="0" lang="en-US" altLang="ja-JP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sy10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en-US" altLang="ja-JP" sz="3200" dirty="0" smtClean="0">
                <a:solidFill>
                  <a:schemeClr val="tx1"/>
                </a:solidFill>
              </a:rPr>
              <a:t>on</a:t>
            </a:r>
            <a:r>
              <a:rPr kumimoji="0" lang="en-US" altLang="ja-JP" sz="3200" b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3200" b="1" dirty="0" err="1" smtClean="0">
                <a:solidFill>
                  <a:schemeClr val="tx1"/>
                </a:solidFill>
              </a:rPr>
              <a:t>Coalg</a:t>
            </a:r>
            <a:r>
              <a:rPr kumimoji="0" lang="en-US" altLang="ja-JP" sz="3200" b="1" i="1" baseline="-25000" dirty="0" err="1" smtClean="0">
                <a:solidFill>
                  <a:schemeClr val="tx1"/>
                </a:solidFill>
              </a:rPr>
              <a:t>F</a:t>
            </a:r>
            <a:endParaRPr lang="de-AT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5410200"/>
            <a:ext cx="32766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de-AT" sz="32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AT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-structure </a:t>
            </a:r>
            <a:endParaRPr kumimoji="0" lang="en-US" altLang="ja-JP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sy10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en-US" altLang="ja-JP" sz="3200" dirty="0" smtClean="0">
                <a:solidFill>
                  <a:schemeClr val="tx1"/>
                </a:solidFill>
              </a:rPr>
              <a:t>on</a:t>
            </a:r>
            <a:r>
              <a:rPr kumimoji="0" lang="en-US" altLang="ja-JP" sz="3200" b="1" dirty="0" smtClean="0">
                <a:solidFill>
                  <a:schemeClr val="tx1"/>
                </a:solidFill>
              </a:rPr>
              <a:t> C</a:t>
            </a:r>
            <a:endParaRPr lang="de-AT" sz="3200" b="1" dirty="0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7315200" y="2667000"/>
            <a:ext cx="1600200" cy="2743200"/>
          </a:xfrm>
          <a:prstGeom prst="upArrow">
            <a:avLst>
              <a:gd name="adj1" fmla="val 6786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lifting</a:t>
            </a:r>
            <a:endParaRPr lang="de-AT" dirty="0"/>
          </a:p>
        </p:txBody>
      </p:sp>
      <p:sp>
        <p:nvSpPr>
          <p:cNvPr id="8" name="Oval Callout 7"/>
          <p:cNvSpPr/>
          <p:nvPr/>
        </p:nvSpPr>
        <p:spPr>
          <a:xfrm>
            <a:off x="4953000" y="2895600"/>
            <a:ext cx="2667000" cy="1981200"/>
          </a:xfrm>
          <a:prstGeom prst="wedgeEllipseCallout">
            <a:avLst>
              <a:gd name="adj1" fmla="val 53217"/>
              <a:gd name="adj2" fmla="val 3413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de-AT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</a:t>
            </a:r>
            <a:r>
              <a:rPr lang="de-AT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: lax </a:t>
            </a:r>
            <a:r>
              <a:rPr lang="de-AT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</a:t>
            </a:r>
            <a:r>
              <a:rPr lang="de-AT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-functor</a:t>
            </a:r>
            <a:endParaRPr lang="de-AT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4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9804" y="2057400"/>
            <a:ext cx="2004996" cy="86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t="8274" r="1544" b="-3524"/>
          <a:stretch>
            <a:fillRect/>
          </a:stretch>
        </p:blipFill>
        <p:spPr bwMode="auto">
          <a:xfrm>
            <a:off x="92001" y="3739800"/>
            <a:ext cx="4479999" cy="720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38100" algn="ctr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5562600"/>
            <a:ext cx="285906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4648200" y="4800600"/>
            <a:ext cx="42672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4876800"/>
            <a:ext cx="4027613" cy="792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urved Up Arrow 14"/>
          <p:cNvSpPr/>
          <p:nvPr/>
        </p:nvSpPr>
        <p:spPr>
          <a:xfrm rot="19844557">
            <a:off x="4437348" y="5904414"/>
            <a:ext cx="1266517" cy="687973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85185">
            <a:off x="4474144" y="429282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endParaRPr lang="de-AT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7" grpId="0" animBg="1"/>
      <p:bldP spid="20" grpId="0" animBg="1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/>
              <a:t>Related to the study of </a:t>
            </a:r>
            <a:r>
              <a:rPr lang="en-US" altLang="ja-JP" sz="3200" b="1" i="1" dirty="0" err="1" smtClean="0"/>
              <a:t>bialgebraic</a:t>
            </a:r>
            <a:r>
              <a:rPr lang="en-US" altLang="ja-JP" sz="3200" b="1" i="1" dirty="0" smtClean="0"/>
              <a:t> structures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400" dirty="0" smtClean="0"/>
              <a:t>	[</a:t>
            </a:r>
            <a:r>
              <a:rPr lang="en-US" altLang="ja-JP" sz="2400" dirty="0" err="1" smtClean="0"/>
              <a:t>Turi-Plotkin</a:t>
            </a:r>
            <a:r>
              <a:rPr lang="en-US" altLang="ja-JP" sz="2400" dirty="0" smtClean="0"/>
              <a:t>, Bartels, </a:t>
            </a:r>
            <a:r>
              <a:rPr lang="en-US" altLang="ja-JP" sz="2400" dirty="0" err="1" smtClean="0"/>
              <a:t>Klin</a:t>
            </a:r>
            <a:r>
              <a:rPr lang="en-US" altLang="ja-JP" sz="2400" dirty="0" smtClean="0"/>
              <a:t>, …]  </a:t>
            </a:r>
            <a:endParaRPr lang="en-US" altLang="ja-JP" sz="3200" dirty="0" smtClean="0"/>
          </a:p>
          <a:p>
            <a:pPr lvl="1" eaLnBrk="1" hangingPunct="1"/>
            <a:r>
              <a:rPr lang="en-US" altLang="ja-JP" sz="2800" dirty="0" smtClean="0"/>
              <a:t>Algebraic structures on </a:t>
            </a:r>
            <a:r>
              <a:rPr lang="en-US" altLang="ja-JP" sz="2800" dirty="0" err="1" smtClean="0"/>
              <a:t>coalgebras</a:t>
            </a:r>
            <a:endParaRPr lang="en-US" altLang="ja-JP" sz="2800" dirty="0" smtClean="0"/>
          </a:p>
          <a:p>
            <a:pPr lvl="1" eaLnBrk="1" hangingPunct="1"/>
            <a:endParaRPr lang="en-US" altLang="ja-JP" sz="2800" dirty="0" smtClean="0"/>
          </a:p>
          <a:p>
            <a:pPr eaLnBrk="1" hangingPunct="1"/>
            <a:r>
              <a:rPr lang="en-US" altLang="ja-JP" sz="3200" dirty="0" smtClean="0"/>
              <a:t>In the current work:</a:t>
            </a:r>
          </a:p>
          <a:p>
            <a:pPr lvl="1" eaLnBrk="1" hangingPunct="1"/>
            <a:r>
              <a:rPr lang="en-US" altLang="ja-JP" sz="2800" b="1" i="1" dirty="0" smtClean="0"/>
              <a:t>Equations</a:t>
            </a:r>
            <a:r>
              <a:rPr lang="en-US" altLang="ja-JP" sz="2800" dirty="0" smtClean="0"/>
              <a:t>, not only </a:t>
            </a:r>
            <a:r>
              <a:rPr lang="en-US" altLang="ja-JP" sz="2800" i="1" dirty="0" smtClean="0"/>
              <a:t>operations</a:t>
            </a:r>
            <a:r>
              <a:rPr lang="en-US" altLang="ja-JP" sz="2800" dirty="0" smtClean="0"/>
              <a:t>, are also an integral part</a:t>
            </a:r>
          </a:p>
          <a:p>
            <a:pPr lvl="1" eaLnBrk="1" hangingPunct="1"/>
            <a:r>
              <a:rPr lang="en-US" altLang="ja-JP" sz="2800" dirty="0" smtClean="0"/>
              <a:t>Algebraic structures are </a:t>
            </a:r>
            <a:r>
              <a:rPr lang="en-US" altLang="ja-JP" sz="2800" b="1" i="1" dirty="0" smtClean="0"/>
              <a:t>nested</a:t>
            </a:r>
            <a:r>
              <a:rPr lang="en-US" altLang="ja-JP" sz="2800" dirty="0" smtClean="0"/>
              <a:t>, </a:t>
            </a:r>
            <a:r>
              <a:rPr lang="en-US" altLang="ja-JP" sz="2800" b="1" i="1" dirty="0" smtClean="0"/>
              <a:t>higher-dimensional</a:t>
            </a:r>
            <a:endParaRPr lang="en-US" altLang="ja-JP" sz="2800" dirty="0" smtClean="0"/>
          </a:p>
          <a:p>
            <a:pPr eaLnBrk="1" hangingPunct="1"/>
            <a:endParaRPr lang="en-US" altLang="ja-JP" sz="3200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Related work: </a:t>
            </a:r>
            <a:r>
              <a:rPr lang="en-US" altLang="ja-JP" dirty="0" err="1" smtClean="0"/>
              <a:t>bialgebras</a:t>
            </a:r>
            <a:endParaRPr lang="en-US" altLang="ja-JP" dirty="0" smtClean="0"/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cchi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73" y="2362200"/>
            <a:ext cx="3212327" cy="113376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447801"/>
          <a:ext cx="8074025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Concurrency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505200" y="-152400"/>
            <a:ext cx="6096000" cy="1676400"/>
          </a:xfrm>
          <a:prstGeom prst="wedgeEllipseCallout">
            <a:avLst>
              <a:gd name="adj1" fmla="val -54552"/>
              <a:gd name="adj2" fmla="val 1941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ja-JP" sz="4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altLang="ja-JP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altLang="ja-JP" sz="44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||</a:t>
            </a:r>
            <a:r>
              <a:rPr lang="en-US" altLang="ja-JP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altLang="ja-JP" sz="4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  <a:p>
            <a:pPr>
              <a:spcBef>
                <a:spcPts val="0"/>
              </a:spcBef>
            </a:pPr>
            <a:r>
              <a:rPr lang="de-A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running </a:t>
            </a:r>
            <a:r>
              <a:rPr lang="de-AT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de-A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and </a:t>
            </a:r>
            <a:r>
              <a:rPr lang="de-AT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  <a:r>
              <a:rPr lang="de-A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in parallel</a:t>
            </a: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31E8B4-3E0C-4452-8346-5991F92E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A35920-A693-4755-B2AE-8D77B292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A5F6DE-9951-4CDC-A30B-CA37888BE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0927C4-F5DD-4F29-A169-0CA2D1E9C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“Pseudo” algebraic structures</a:t>
            </a:r>
          </a:p>
          <a:p>
            <a:pPr lvl="1"/>
            <a:r>
              <a:rPr lang="en-US" b="1" dirty="0" err="1" smtClean="0"/>
              <a:t>monoidal</a:t>
            </a:r>
            <a:r>
              <a:rPr lang="en-US" b="1" dirty="0" smtClean="0"/>
              <a:t> </a:t>
            </a:r>
            <a:r>
              <a:rPr lang="en-US" dirty="0" smtClean="0"/>
              <a:t>category  (cf. </a:t>
            </a:r>
            <a:r>
              <a:rPr lang="en-US" b="1" dirty="0" smtClean="0"/>
              <a:t>strictly </a:t>
            </a:r>
            <a:r>
              <a:rPr lang="en-US" b="1" dirty="0" err="1" smtClean="0"/>
              <a:t>monoidal</a:t>
            </a:r>
            <a:r>
              <a:rPr lang="en-US" dirty="0" smtClean="0"/>
              <a:t> category)</a:t>
            </a:r>
          </a:p>
          <a:p>
            <a:pPr lvl="1"/>
            <a:r>
              <a:rPr lang="en-US" dirty="0" smtClean="0"/>
              <a:t>equations hold </a:t>
            </a:r>
            <a:r>
              <a:rPr lang="en-US" b="1" dirty="0" smtClean="0"/>
              <a:t>up-to-isomorphism</a:t>
            </a:r>
          </a:p>
          <a:p>
            <a:pPr lvl="1"/>
            <a:r>
              <a:rPr lang="en-US" b="1" i="1" dirty="0" smtClean="0"/>
              <a:t>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CAT</a:t>
            </a:r>
            <a:r>
              <a:rPr lang="en-US" dirty="0" smtClean="0">
                <a:sym typeface="Wingdings" pitchFamily="2" charset="2"/>
              </a:rPr>
              <a:t>, product-preserving </a:t>
            </a:r>
            <a:r>
              <a:rPr lang="en-US" b="1" dirty="0" smtClean="0">
                <a:sym typeface="Wingdings" pitchFamily="2" charset="2"/>
              </a:rPr>
              <a:t>pseudo</a:t>
            </a:r>
            <a:r>
              <a:rPr lang="en-US" dirty="0" smtClean="0">
                <a:sym typeface="Wingdings" pitchFamily="2" charset="2"/>
              </a:rPr>
              <a:t>-</a:t>
            </a:r>
            <a:r>
              <a:rPr lang="en-US" dirty="0" err="1" smtClean="0">
                <a:sym typeface="Wingdings" pitchFamily="2" charset="2"/>
              </a:rPr>
              <a:t>functor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Microcosm principle for full GSOS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Future work</a:t>
            </a:r>
            <a:endParaRPr lang="de-A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4114800"/>
          <a:ext cx="6096000" cy="201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de-AT" sz="2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bialgebra</a:t>
                      </a:r>
                      <a:endParaRPr lang="de-AT" sz="2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microcosm</a:t>
                      </a:r>
                      <a:endParaRPr lang="de-AT" sz="2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/>
                        <a:t>Σ</a:t>
                      </a:r>
                      <a:r>
                        <a:rPr lang="de-AT" sz="2800" i="0" dirty="0" smtClean="0"/>
                        <a:t> </a:t>
                      </a:r>
                      <a:r>
                        <a:rPr lang="de-AT" sz="2800" i="1" dirty="0" smtClean="0"/>
                        <a:t>B</a:t>
                      </a:r>
                      <a:r>
                        <a:rPr lang="de-AT" sz="2800" i="0" dirty="0" smtClean="0"/>
                        <a:t> </a:t>
                      </a:r>
                      <a:r>
                        <a:rPr lang="de-AT" sz="2800" i="0" baseline="0" dirty="0" smtClean="0">
                          <a:sym typeface="Wingdings" pitchFamily="2" charset="2"/>
                        </a:rPr>
                        <a:t></a:t>
                      </a:r>
                      <a:r>
                        <a:rPr lang="de-AT" sz="2800" i="0" baseline="0" dirty="0" smtClean="0"/>
                        <a:t> </a:t>
                      </a:r>
                      <a:r>
                        <a:rPr lang="de-AT" sz="2800" i="1" dirty="0" smtClean="0"/>
                        <a:t>B </a:t>
                      </a:r>
                      <a:r>
                        <a:rPr lang="el-GR" sz="2800" i="0" dirty="0" smtClean="0"/>
                        <a:t>Σ</a:t>
                      </a:r>
                      <a:r>
                        <a:rPr lang="de-AT" sz="2800" i="0" baseline="0" dirty="0" smtClean="0"/>
                        <a:t> </a:t>
                      </a:r>
                      <a:endParaRPr lang="de-AT" sz="2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current work</a:t>
                      </a:r>
                      <a:endParaRPr lang="de-AT" sz="2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/>
                        <a:t>Σ</a:t>
                      </a:r>
                      <a:r>
                        <a:rPr lang="de-AT" sz="2800" i="0" dirty="0" smtClean="0"/>
                        <a:t>  (</a:t>
                      </a:r>
                      <a:r>
                        <a:rPr lang="de-AT" sz="2800" i="1" dirty="0" smtClean="0"/>
                        <a:t>B </a:t>
                      </a:r>
                      <a:r>
                        <a:rPr lang="de-AT" sz="2800" i="0" dirty="0" smtClean="0"/>
                        <a:t>x</a:t>
                      </a:r>
                      <a:r>
                        <a:rPr lang="de-AT" sz="2800" i="0" baseline="0" dirty="0" smtClean="0"/>
                        <a:t> id)</a:t>
                      </a:r>
                      <a:r>
                        <a:rPr lang="de-AT" sz="2800" i="0" dirty="0" smtClean="0"/>
                        <a:t> </a:t>
                      </a:r>
                      <a:r>
                        <a:rPr lang="de-AT" sz="2800" i="0" baseline="0" dirty="0" smtClean="0">
                          <a:sym typeface="Wingdings" pitchFamily="2" charset="2"/>
                        </a:rPr>
                        <a:t></a:t>
                      </a:r>
                      <a:r>
                        <a:rPr lang="de-AT" sz="2800" i="0" baseline="0" dirty="0" smtClean="0"/>
                        <a:t> </a:t>
                      </a:r>
                      <a:r>
                        <a:rPr lang="de-AT" sz="2800" i="1" dirty="0" smtClean="0"/>
                        <a:t>B T</a:t>
                      </a:r>
                      <a:r>
                        <a:rPr lang="el-GR" sz="2800" i="0" baseline="-25000" dirty="0" smtClean="0"/>
                        <a:t>Σ</a:t>
                      </a:r>
                      <a:r>
                        <a:rPr lang="de-AT" sz="2800" i="0" baseline="-25000" dirty="0" smtClean="0"/>
                        <a:t> </a:t>
                      </a:r>
                      <a:r>
                        <a:rPr lang="de-AT" sz="2800" i="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i="0" baseline="0" dirty="0" smtClean="0"/>
                        <a:t>(for full GSOS)</a:t>
                      </a:r>
                      <a:endParaRPr lang="de-AT" sz="2000" i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??</a:t>
                      </a:r>
                      <a:endParaRPr lang="de-AT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Tm="94094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Conclusion</a:t>
            </a:r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concurrency/</a:t>
            </a:r>
          </a:p>
          <a:p>
            <a:pPr algn="l">
              <a:spcBef>
                <a:spcPts val="0"/>
              </a:spcBef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compositionality</a:t>
            </a:r>
            <a:endParaRPr lang="en-US" sz="5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62987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endParaRPr lang="en-US" sz="54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38382" y="1694808"/>
            <a:ext cx="7560923" cy="4459412"/>
          </a:xfrm>
          <a:custGeom>
            <a:avLst/>
            <a:gdLst>
              <a:gd name="connsiteX0" fmla="*/ 0 w 10274"/>
              <a:gd name="connsiteY0" fmla="*/ 0 h 4417888"/>
              <a:gd name="connsiteX1" fmla="*/ 10274 w 10274"/>
              <a:gd name="connsiteY1" fmla="*/ 4417888 h 4417888"/>
              <a:gd name="connsiteX0" fmla="*/ 0 w 5877674"/>
              <a:gd name="connsiteY0" fmla="*/ 0 h 2703388"/>
              <a:gd name="connsiteX1" fmla="*/ 5877674 w 5877674"/>
              <a:gd name="connsiteY1" fmla="*/ 2703388 h 2703388"/>
              <a:gd name="connsiteX0" fmla="*/ 0 w 5877674"/>
              <a:gd name="connsiteY0" fmla="*/ 0 h 3979952"/>
              <a:gd name="connsiteX1" fmla="*/ 5877674 w 5877674"/>
              <a:gd name="connsiteY1" fmla="*/ 2703388 h 3979952"/>
              <a:gd name="connsiteX0" fmla="*/ 0 w 5877674"/>
              <a:gd name="connsiteY0" fmla="*/ 1830512 h 3303141"/>
              <a:gd name="connsiteX1" fmla="*/ 5877674 w 5877674"/>
              <a:gd name="connsiteY1" fmla="*/ 0 h 3303141"/>
              <a:gd name="connsiteX0" fmla="*/ 0 w 7325474"/>
              <a:gd name="connsiteY0" fmla="*/ 4421312 h 5893941"/>
              <a:gd name="connsiteX1" fmla="*/ 7325474 w 7325474"/>
              <a:gd name="connsiteY1" fmla="*/ 0 h 5893941"/>
              <a:gd name="connsiteX0" fmla="*/ 0 w 7325474"/>
              <a:gd name="connsiteY0" fmla="*/ 4421312 h 5893941"/>
              <a:gd name="connsiteX1" fmla="*/ 7325474 w 7325474"/>
              <a:gd name="connsiteY1" fmla="*/ 0 h 5893941"/>
              <a:gd name="connsiteX0" fmla="*/ 0 w 7325474"/>
              <a:gd name="connsiteY0" fmla="*/ 3583112 h 5055741"/>
              <a:gd name="connsiteX1" fmla="*/ 7325474 w 7325474"/>
              <a:gd name="connsiteY1" fmla="*/ 0 h 5055741"/>
              <a:gd name="connsiteX0" fmla="*/ 235021 w 7560495"/>
              <a:gd name="connsiteY0" fmla="*/ 3583112 h 3583112"/>
              <a:gd name="connsiteX1" fmla="*/ 7560495 w 7560495"/>
              <a:gd name="connsiteY1" fmla="*/ 0 h 3583112"/>
              <a:gd name="connsiteX0" fmla="*/ 235021 w 7560495"/>
              <a:gd name="connsiteY0" fmla="*/ 4459412 h 4459412"/>
              <a:gd name="connsiteX1" fmla="*/ 7560495 w 7560495"/>
              <a:gd name="connsiteY1" fmla="*/ 0 h 4459412"/>
              <a:gd name="connsiteX0" fmla="*/ 235021 w 7795944"/>
              <a:gd name="connsiteY0" fmla="*/ 4459412 h 4459412"/>
              <a:gd name="connsiteX1" fmla="*/ 7560495 w 7795944"/>
              <a:gd name="connsiteY1" fmla="*/ 0 h 4459412"/>
              <a:gd name="connsiteX0" fmla="*/ 0 w 7560923"/>
              <a:gd name="connsiteY0" fmla="*/ 4459412 h 4459412"/>
              <a:gd name="connsiteX1" fmla="*/ 7325474 w 7560923"/>
              <a:gd name="connsiteY1" fmla="*/ 0 h 445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60923" h="4459412">
                <a:moveTo>
                  <a:pt x="0" y="4459412"/>
                </a:moveTo>
                <a:cubicBezTo>
                  <a:pt x="137435" y="2940121"/>
                  <a:pt x="7560923" y="2938409"/>
                  <a:pt x="7325474" y="0"/>
                </a:cubicBezTo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0" y="2514600"/>
            <a:ext cx="4495800" cy="33528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ts val="0"/>
              </a:spcBef>
            </a:pP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microcosm for concurrency</a:t>
            </a:r>
          </a:p>
          <a:p>
            <a:pPr lvl="0">
              <a:spcBef>
                <a:spcPts val="0"/>
              </a:spcBef>
            </a:pP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800" b="1" spc="-30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||   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 </a:t>
            </a:r>
            <a:r>
              <a:rPr lang="en-US" sz="2800" b="1" spc="-300" dirty="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||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de-AT" sz="2800" dirty="0"/>
          </a:p>
        </p:txBody>
      </p:sp>
      <p:sp>
        <p:nvSpPr>
          <p:cNvPr id="11" name="Horizontal Scroll 10"/>
          <p:cNvSpPr/>
          <p:nvPr/>
        </p:nvSpPr>
        <p:spPr>
          <a:xfrm>
            <a:off x="304800" y="4191000"/>
            <a:ext cx="4038600" cy="1295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de-A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composition</a:t>
            </a:r>
          </a:p>
          <a:p>
            <a:pPr algn="ctr">
              <a:spcBef>
                <a:spcPts val="0"/>
              </a:spcBef>
            </a:pPr>
            <a:r>
              <a:rPr lang="de-A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</a:t>
            </a:r>
            <a:r>
              <a:rPr lang="de-A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nat. trans.</a:t>
            </a:r>
            <a:endParaRPr lang="de-A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 rot="18743873">
            <a:off x="3948299" y="4664157"/>
            <a:ext cx="914400" cy="5715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76800" y="4343400"/>
            <a:ext cx="4267200" cy="2286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de-AT" dirty="0" smtClean="0"/>
              <a:t>2-categorical formulation</a:t>
            </a:r>
            <a:endParaRPr lang="de-AT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76800"/>
            <a:ext cx="2943321" cy="174484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5" name="Down Arrow 14"/>
          <p:cNvSpPr/>
          <p:nvPr/>
        </p:nvSpPr>
        <p:spPr>
          <a:xfrm rot="9619389">
            <a:off x="6405070" y="3491655"/>
            <a:ext cx="914400" cy="5715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76800" y="1371600"/>
            <a:ext cx="2971800" cy="1981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generic compositionality theorem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248400" y="228600"/>
            <a:ext cx="2590800" cy="137160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for arbitrary algebraic theory</a:t>
            </a:r>
            <a:endParaRPr lang="de-AT" dirty="0"/>
          </a:p>
        </p:txBody>
      </p:sp>
      <p:sp>
        <p:nvSpPr>
          <p:cNvPr id="19" name="Rounded Rectangle 18"/>
          <p:cNvSpPr/>
          <p:nvPr/>
        </p:nvSpPr>
        <p:spPr>
          <a:xfrm>
            <a:off x="304800" y="5562600"/>
            <a:ext cx="42672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</a:p>
          <a:p>
            <a:pPr lvl="1" algn="l">
              <a:spcBef>
                <a:spcPts val="0"/>
              </a:spcBef>
            </a:pPr>
            <a:r>
              <a:rPr lang="de-AT" sz="2000" dirty="0" smtClean="0"/>
              <a:t>Ichiro Hasuo (Kyoto, Japan)</a:t>
            </a:r>
          </a:p>
          <a:p>
            <a:pPr lvl="1" algn="l">
              <a:spcBef>
                <a:spcPts val="0"/>
              </a:spcBef>
            </a:pPr>
            <a:r>
              <a:rPr lang="de-AT" sz="2000" dirty="0" smtClean="0"/>
              <a:t>http://www.cs.ru.nl/~ichiro</a:t>
            </a:r>
            <a:endParaRPr lang="de-AT" dirty="0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447799"/>
            <a:ext cx="7316787" cy="480060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3200" b="1" u="sng" dirty="0" smtClean="0"/>
              <a:t>Microcosm principle</a:t>
            </a:r>
            <a:r>
              <a:rPr lang="en-US" altLang="ja-JP" sz="3200" dirty="0" smtClean="0"/>
              <a:t> : 	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3200" dirty="0" smtClean="0"/>
              <a:t>	</a:t>
            </a:r>
            <a:r>
              <a:rPr lang="en-US" altLang="ja-JP" sz="2800" dirty="0" smtClean="0"/>
              <a:t>same algebraic structure</a:t>
            </a:r>
            <a:endParaRPr lang="en-US" altLang="ja-JP" sz="3200" b="1" u="sng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ja-JP" sz="2800" dirty="0" smtClean="0"/>
              <a:t>on a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category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C</a:t>
            </a:r>
            <a:r>
              <a:rPr lang="en-US" altLang="ja-JP" sz="2800" dirty="0" smtClean="0"/>
              <a:t> and</a:t>
            </a:r>
          </a:p>
          <a:p>
            <a:pPr lvl="1">
              <a:lnSpc>
                <a:spcPct val="80000"/>
              </a:lnSpc>
            </a:pPr>
            <a:r>
              <a:rPr lang="en-US" altLang="ja-JP" sz="2800" dirty="0" smtClean="0"/>
              <a:t>on an </a:t>
            </a:r>
            <a:r>
              <a:rPr lang="en-US" altLang="ja-JP" sz="2800" b="1" dirty="0" smtClean="0">
                <a:solidFill>
                  <a:srgbClr val="3333FF"/>
                </a:solidFill>
              </a:rPr>
              <a:t>object</a:t>
            </a:r>
            <a:r>
              <a:rPr lang="en-US" altLang="ja-JP" sz="2800" dirty="0" smtClean="0">
                <a:solidFill>
                  <a:srgbClr val="3333FF"/>
                </a:solidFill>
              </a:rPr>
              <a:t> </a:t>
            </a:r>
            <a:r>
              <a:rPr lang="en-US" altLang="ja-JP" sz="2800" i="1" dirty="0" smtClean="0">
                <a:solidFill>
                  <a:srgbClr val="3333FF"/>
                </a:solidFill>
              </a:rPr>
              <a:t>X </a:t>
            </a:r>
            <a:r>
              <a:rPr lang="en-US" altLang="ja-JP" sz="2800" b="1" dirty="0" smtClean="0">
                <a:solidFill>
                  <a:srgbClr val="3333FF"/>
                </a:solidFill>
                <a:latin typeface="cmsy10" pitchFamily="34" charset="0"/>
              </a:rPr>
              <a:t>2</a:t>
            </a:r>
            <a:r>
              <a:rPr lang="en-US" altLang="ja-JP" sz="2800" i="1" dirty="0" smtClean="0">
                <a:solidFill>
                  <a:srgbClr val="3333FF"/>
                </a:solidFill>
              </a:rPr>
              <a:t> </a:t>
            </a:r>
            <a:r>
              <a:rPr lang="en-US" altLang="ja-JP" sz="2800" b="1" i="1" dirty="0" smtClean="0">
                <a:solidFill>
                  <a:srgbClr val="3333FF"/>
                </a:solidFill>
              </a:rPr>
              <a:t>C</a:t>
            </a:r>
          </a:p>
          <a:p>
            <a:pPr lvl="1">
              <a:lnSpc>
                <a:spcPct val="80000"/>
              </a:lnSpc>
            </a:pPr>
            <a:endParaRPr lang="en-US" altLang="ja-JP" sz="2800" b="1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3200" dirty="0" smtClean="0"/>
              <a:t>2-categorical formulation:</a:t>
            </a:r>
          </a:p>
          <a:p>
            <a:pPr eaLnBrk="1" hangingPunct="1">
              <a:lnSpc>
                <a:spcPct val="80000"/>
              </a:lnSpc>
            </a:pPr>
            <a:endParaRPr lang="en-US" altLang="ja-JP" sz="32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32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32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3200" b="1" i="1" dirty="0" smtClean="0"/>
              <a:t>Concurrency in </a:t>
            </a:r>
            <a:r>
              <a:rPr lang="en-US" altLang="ja-JP" sz="3200" b="1" i="1" dirty="0" err="1" smtClean="0"/>
              <a:t>coalgebras</a:t>
            </a:r>
            <a:r>
              <a:rPr lang="en-US" altLang="ja-JP" sz="3200" b="1" i="1" dirty="0" smtClean="0"/>
              <a:t> </a:t>
            </a:r>
            <a:r>
              <a:rPr lang="en-US" altLang="ja-JP" sz="3200" dirty="0" smtClean="0"/>
              <a:t>as a CS example</a:t>
            </a:r>
          </a:p>
          <a:p>
            <a:pPr eaLnBrk="1" hangingPunct="1">
              <a:lnSpc>
                <a:spcPct val="80000"/>
              </a:lnSpc>
            </a:pPr>
            <a:endParaRPr lang="en-US" altLang="ja-JP" sz="3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3200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Conclusion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00600" y="5766137"/>
            <a:ext cx="42672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buClrTx/>
              <a:buSzTx/>
              <a:buFontTx/>
              <a:buNone/>
            </a:pPr>
            <a:r>
              <a:rPr lang="en-US" altLang="ja-JP" sz="2400" b="1" dirty="0"/>
              <a:t>Thank you for your attention!</a:t>
            </a:r>
          </a:p>
          <a:p>
            <a:pPr marL="342900" indent="-342900" algn="l">
              <a:spcBef>
                <a:spcPts val="0"/>
              </a:spcBef>
              <a:buClrTx/>
              <a:buSzTx/>
              <a:buFontTx/>
              <a:buNone/>
            </a:pPr>
            <a:r>
              <a:rPr lang="en-US" altLang="ja-JP" sz="1800" dirty="0" smtClean="0"/>
              <a:t>	Ichiro </a:t>
            </a:r>
            <a:r>
              <a:rPr lang="en-US" altLang="ja-JP" sz="1800" dirty="0" err="1"/>
              <a:t>Hasuo</a:t>
            </a:r>
            <a:r>
              <a:rPr lang="en-US" altLang="ja-JP" sz="1800" dirty="0"/>
              <a:t>, Kyoto U., </a:t>
            </a:r>
            <a:r>
              <a:rPr lang="en-US" altLang="ja-JP" sz="1800" dirty="0" smtClean="0"/>
              <a:t>Japan</a:t>
            </a:r>
            <a:endParaRPr lang="en-US" altLang="ja-JP" sz="1800" dirty="0"/>
          </a:p>
          <a:p>
            <a:pPr marL="342900" indent="-342900" algn="l">
              <a:spcBef>
                <a:spcPts val="0"/>
              </a:spcBef>
              <a:buClrTx/>
              <a:buSzTx/>
              <a:buFontTx/>
              <a:buNone/>
            </a:pPr>
            <a:r>
              <a:rPr lang="en-US" altLang="ja-JP" sz="1800" dirty="0"/>
              <a:t>	http://www.cs.ru.nl/~ichiro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657600"/>
            <a:ext cx="2186189" cy="12960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1143000" y="4343400"/>
            <a:ext cx="2819400" cy="457200"/>
          </a:xfrm>
          <a:prstGeom prst="wedgeRoundRectCallout">
            <a:avLst>
              <a:gd name="adj1" fmla="val 56087"/>
              <a:gd name="adj2" fmla="val -204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de-A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algebraic theory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172200" y="4572000"/>
            <a:ext cx="2057400" cy="457200"/>
          </a:xfrm>
          <a:prstGeom prst="wedgeRoundRectCallout">
            <a:avLst>
              <a:gd name="adj1" fmla="val -107562"/>
              <a:gd name="adj2" fmla="val -18409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de-A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model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410200" y="3657600"/>
            <a:ext cx="2286000" cy="457200"/>
          </a:xfrm>
          <a:prstGeom prst="wedgeRoundRectCallout">
            <a:avLst>
              <a:gd name="adj1" fmla="val -62959"/>
              <a:gd name="adj2" fmla="val 91421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de-A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inner model</a:t>
            </a:r>
            <a:endParaRPr lang="de-AT" sz="1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1370013" y="1600200"/>
            <a:ext cx="7313612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900" smtClean="0"/>
              <a:t>Take   </a:t>
            </a:r>
            <a:r>
              <a:rPr lang="en-US" altLang="ja-JP" sz="1900" b="1" i="1" smtClean="0">
                <a:solidFill>
                  <a:schemeClr val="tx2"/>
                </a:solidFill>
              </a:rPr>
              <a:t>F</a:t>
            </a:r>
            <a:r>
              <a:rPr lang="en-US" altLang="ja-JP" sz="1900" b="1" smtClean="0">
                <a:solidFill>
                  <a:schemeClr val="tx2"/>
                </a:solidFill>
              </a:rPr>
              <a:t> = </a:t>
            </a:r>
            <a:r>
              <a:rPr lang="en-US" altLang="ja-JP" sz="1900" b="1" smtClean="0">
                <a:solidFill>
                  <a:schemeClr val="tx2"/>
                </a:solidFill>
                <a:latin typeface="cmsy10" pitchFamily="34" charset="0"/>
              </a:rPr>
              <a:t>P</a:t>
            </a:r>
            <a:r>
              <a:rPr lang="en-US" altLang="ja-JP" sz="1900" b="1" baseline="-25000" smtClean="0">
                <a:solidFill>
                  <a:schemeClr val="tx2"/>
                </a:solidFill>
                <a:latin typeface="ＭＳ Ｐゴシック" pitchFamily="50" charset="-128"/>
              </a:rPr>
              <a:t>fin</a:t>
            </a:r>
            <a:r>
              <a:rPr lang="en-US" altLang="ja-JP" sz="1900" b="1" smtClean="0">
                <a:solidFill>
                  <a:schemeClr val="tx2"/>
                </a:solidFill>
              </a:rPr>
              <a:t> (</a:t>
            </a:r>
            <a:r>
              <a:rPr lang="en-US" altLang="ja-JP" sz="1900" b="1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</a:t>
            </a:r>
            <a:r>
              <a:rPr lang="en-US" altLang="ja-JP" sz="1900" b="1" smtClean="0">
                <a:solidFill>
                  <a:schemeClr val="tx2"/>
                </a:solidFill>
              </a:rPr>
              <a:t> </a:t>
            </a:r>
            <a:r>
              <a:rPr lang="en-US" altLang="ja-JP" sz="1900" b="1" smtClean="0">
                <a:solidFill>
                  <a:schemeClr val="tx2"/>
                </a:solidFill>
                <a:latin typeface="cmsy10" pitchFamily="34" charset="0"/>
              </a:rPr>
              <a:t>£</a:t>
            </a:r>
            <a:r>
              <a:rPr lang="en-US" altLang="ja-JP" sz="1900" b="1" smtClean="0">
                <a:solidFill>
                  <a:schemeClr val="tx2"/>
                </a:solidFill>
              </a:rPr>
              <a:t> _)  </a:t>
            </a:r>
            <a:r>
              <a:rPr lang="en-US" altLang="ja-JP" sz="1900" smtClean="0"/>
              <a:t> in </a:t>
            </a:r>
            <a:r>
              <a:rPr lang="en-US" altLang="ja-JP" sz="1900" b="1" smtClean="0">
                <a:latin typeface="Times" pitchFamily="18" charset="0"/>
              </a:rPr>
              <a:t>Sets.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900" b="1" smtClean="0">
              <a:latin typeface="Times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700" smtClean="0">
                <a:cs typeface="Arial" charset="0"/>
              </a:rPr>
              <a:t>System as coalgebra:</a:t>
            </a:r>
          </a:p>
          <a:p>
            <a:pPr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700" smtClean="0">
                <a:cs typeface="Arial" charset="0"/>
              </a:rPr>
              <a:t>Behavior by coinduction: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15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ja-JP" sz="16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ja-JP" sz="17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ja-JP" sz="1700" smtClean="0">
                <a:cs typeface="Arial" charset="0"/>
              </a:rPr>
              <a:t>in </a:t>
            </a:r>
            <a:r>
              <a:rPr lang="en-US" altLang="ja-JP" sz="1700" b="1" smtClean="0">
                <a:latin typeface="Times" pitchFamily="18" charset="0"/>
              </a:rPr>
              <a:t>Sets: </a:t>
            </a:r>
            <a:r>
              <a:rPr lang="en-US" altLang="ja-JP" sz="1700" smtClean="0">
                <a:cs typeface="Arial" charset="0"/>
              </a:rPr>
              <a:t> </a:t>
            </a:r>
            <a:r>
              <a:rPr lang="en-US" altLang="ja-JP" sz="1700" b="1" i="1" smtClean="0">
                <a:cs typeface="Arial" charset="0"/>
              </a:rPr>
              <a:t>bisimilarity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700" smtClean="0">
                <a:cs typeface="Arial" charset="0"/>
              </a:rPr>
              <a:t>in certain Kleisli categories: </a:t>
            </a:r>
            <a:r>
              <a:rPr lang="en-US" altLang="ja-JP" sz="1700" b="1" i="1" smtClean="0">
                <a:cs typeface="Arial" charset="0"/>
              </a:rPr>
              <a:t>trace equivalence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300" smtClean="0">
                <a:cs typeface="Arial" charset="0"/>
              </a:rPr>
              <a:t>	[Hasuo,Jacobs,Sokolova,CMCS’06]</a:t>
            </a:r>
            <a:endParaRPr lang="en-US" altLang="ja-JP" sz="1300" b="1" i="1" smtClean="0">
              <a:latin typeface="Times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700" b="1" i="1" baseline="-25000" smtClean="0">
              <a:latin typeface="Times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Behavior by coinduction: example</a:t>
            </a:r>
          </a:p>
        </p:txBody>
      </p:sp>
      <p:pic>
        <p:nvPicPr>
          <p:cNvPr id="32772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514600"/>
            <a:ext cx="4343400" cy="7699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752600"/>
            <a:ext cx="1219200" cy="838200"/>
            <a:chOff x="4560" y="864"/>
            <a:chExt cx="1056" cy="672"/>
          </a:xfrm>
        </p:grpSpPr>
        <p:sp>
          <p:nvSpPr>
            <p:cNvPr id="32781" name="AutoShape 6"/>
            <p:cNvSpPr>
              <a:spLocks noChangeArrowheads="1"/>
            </p:cNvSpPr>
            <p:nvPr/>
          </p:nvSpPr>
          <p:spPr bwMode="auto">
            <a:xfrm>
              <a:off x="4560" y="864"/>
              <a:ext cx="1056" cy="672"/>
            </a:xfrm>
            <a:prstGeom prst="wedgeRoundRectCallout">
              <a:avLst>
                <a:gd name="adj1" fmla="val -107954"/>
                <a:gd name="adj2" fmla="val 38394"/>
                <a:gd name="adj3" fmla="val 16667"/>
              </a:avLst>
            </a:prstGeom>
            <a:solidFill>
              <a:schemeClr val="bg1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Tx/>
              </a:pPr>
              <a:endParaRPr lang="de-DE" sz="2000" b="1">
                <a:solidFill>
                  <a:schemeClr val="bg1"/>
                </a:solidFill>
              </a:endParaRPr>
            </a:p>
          </p:txBody>
        </p:sp>
        <p:pic>
          <p:nvPicPr>
            <p:cNvPr id="32782" name="Picture 7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04" y="912"/>
              <a:ext cx="768" cy="544"/>
            </a:xfrm>
            <a:prstGeom prst="rect">
              <a:avLst/>
            </a:prstGeom>
            <a:noFill/>
            <a:ln w="38100" algn="in">
              <a:noFill/>
              <a:miter lim="800000"/>
              <a:headEnd/>
              <a:tailEnd/>
            </a:ln>
          </p:spPr>
        </p:pic>
      </p:grpSp>
      <p:pic>
        <p:nvPicPr>
          <p:cNvPr id="94216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191000"/>
            <a:ext cx="4033838" cy="981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6324600" y="3124200"/>
            <a:ext cx="2590800" cy="2438400"/>
          </a:xfrm>
          <a:prstGeom prst="wedgeRoundRectCallout">
            <a:avLst>
              <a:gd name="adj1" fmla="val -81926"/>
              <a:gd name="adj2" fmla="val 21287"/>
              <a:gd name="adj3" fmla="val 16667"/>
            </a:avLst>
          </a:prstGeom>
          <a:solidFill>
            <a:schemeClr val="bg1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ja-JP" sz="1600"/>
              <a:t>the set of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ja-JP" sz="1600"/>
              <a:t> finitely branching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ja-JP" sz="1600"/>
              <a:t> edges labeled with </a:t>
            </a:r>
            <a:r>
              <a:rPr lang="en-US" altLang="ja-JP" sz="1600" b="1">
                <a:latin typeface="Symbol" pitchFamily="18" charset="2"/>
                <a:sym typeface="Symbol" pitchFamily="18" charset="2"/>
              </a:rPr>
              <a:t>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ja-JP" sz="1600"/>
              <a:t> infinite-depth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ja-JP" sz="1600"/>
              <a:t>trees,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altLang="ja-JP" sz="1600"/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ja-JP" sz="1600"/>
              <a:t>           such as</a:t>
            </a:r>
          </a:p>
        </p:txBody>
      </p:sp>
      <p:pic>
        <p:nvPicPr>
          <p:cNvPr id="94218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4267200"/>
            <a:ext cx="836613" cy="1143000"/>
          </a:xfrm>
          <a:prstGeom prst="rect">
            <a:avLst/>
          </a:prstGeom>
          <a:noFill/>
          <a:ln w="38100" algn="in">
            <a:noFill/>
            <a:miter lim="800000"/>
            <a:headEnd/>
            <a:tailEnd/>
          </a:ln>
        </p:spPr>
      </p:pic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828800" y="5181600"/>
            <a:ext cx="533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Tx/>
            </a:pPr>
            <a:r>
              <a:rPr lang="en-US" altLang="ja-JP" sz="2000" b="1" i="1">
                <a:latin typeface="Times" pitchFamily="18" charset="0"/>
              </a:rPr>
              <a:t>x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4648200" y="5029200"/>
            <a:ext cx="1371600" cy="61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Tx/>
            </a:pPr>
            <a:r>
              <a:rPr lang="en-US" altLang="ja-JP" sz="1800"/>
              <a:t>process graph of </a:t>
            </a:r>
            <a:r>
              <a:rPr lang="en-US" altLang="ja-JP" sz="1800" i="1">
                <a:latin typeface="Times" pitchFamily="18" charset="0"/>
              </a:rPr>
              <a:t>x</a:t>
            </a:r>
            <a:r>
              <a:rPr lang="en-US" altLang="ja-JP" sz="2000" b="1"/>
              <a:t> </a:t>
            </a:r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>
            <a:off x="4724400" y="5105400"/>
            <a:ext cx="1219200" cy="5334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2362200" y="53340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lg" len="sm"/>
            <a:tailEnd type="triangle" w="med" len="med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 animBg="1"/>
      <p:bldP spid="94219" grpId="0"/>
      <p:bldP spid="94220" grpId="0"/>
      <p:bldP spid="94221" grpId="0" animBg="1"/>
      <p:bldP spid="942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b="1" u="sng" smtClean="0"/>
              <a:t>Note: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mtClean="0"/>
              <a:t>	</a:t>
            </a:r>
            <a:r>
              <a:rPr lang="en-US" altLang="ja-JP" i="1" smtClean="0"/>
              <a:t>Asynchronous/interleaving</a:t>
            </a:r>
            <a:r>
              <a:rPr lang="en-US" altLang="ja-JP" b="1" i="1" smtClean="0"/>
              <a:t> </a:t>
            </a:r>
            <a:r>
              <a:rPr lang="en-US" altLang="ja-JP" smtClean="0"/>
              <a:t>compositions don’t fit in this framework</a:t>
            </a:r>
          </a:p>
          <a:p>
            <a:pPr lvl="1" eaLnBrk="1" hangingPunct="1"/>
            <a:r>
              <a:rPr lang="en-US" altLang="ja-JP" smtClean="0"/>
              <a:t>such as </a:t>
            </a:r>
          </a:p>
          <a:p>
            <a:pPr lvl="1" eaLnBrk="1" hangingPunct="1"/>
            <a:r>
              <a:rPr lang="en-US" altLang="ja-JP" smtClean="0"/>
              <a:t>We have to use, instead of </a:t>
            </a:r>
            <a:r>
              <a:rPr lang="en-US" altLang="ja-JP" i="1" smtClean="0"/>
              <a:t>F</a:t>
            </a:r>
            <a:r>
              <a:rPr lang="en-US" altLang="ja-JP" smtClean="0"/>
              <a:t>,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ja-JP" smtClean="0"/>
              <a:t>	the </a:t>
            </a:r>
            <a:r>
              <a:rPr lang="en-US" altLang="ja-JP" b="1" i="1" smtClean="0"/>
              <a:t>cofree comonad</a:t>
            </a:r>
            <a:r>
              <a:rPr lang="en-US" altLang="ja-JP" i="1" smtClean="0"/>
              <a:t> </a:t>
            </a:r>
            <a:r>
              <a:rPr lang="en-US" altLang="ja-JP" smtClean="0"/>
              <a:t>on </a:t>
            </a:r>
            <a:r>
              <a:rPr lang="en-US" altLang="ja-JP" i="1" smtClean="0"/>
              <a:t>F</a:t>
            </a:r>
            <a:endParaRPr lang="en-US" altLang="ja-JP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smtClean="0"/>
              <a:t>Examples of </a:t>
            </a:r>
            <a:br>
              <a:rPr lang="en-US" altLang="ja-JP" sz="3200" smtClean="0"/>
            </a:br>
            <a:r>
              <a:rPr lang="en-US" altLang="ja-JP" sz="3200" b="1" smtClean="0"/>
              <a:t>sync </a:t>
            </a:r>
            <a:r>
              <a:rPr lang="en-US" altLang="ja-JP" sz="3200" smtClean="0"/>
              <a:t>: </a:t>
            </a:r>
            <a:r>
              <a:rPr lang="en-US" altLang="ja-JP" sz="3200" i="1" smtClean="0">
                <a:sym typeface="Wingdings" pitchFamily="2" charset="2"/>
              </a:rPr>
              <a:t>FX </a:t>
            </a:r>
            <a:r>
              <a:rPr lang="en-US" altLang="ja-JP" sz="3200" b="1" smtClean="0"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3200" b="1" i="1" smtClean="0">
                <a:sym typeface="Wingdings" pitchFamily="2" charset="2"/>
              </a:rPr>
              <a:t> </a:t>
            </a:r>
            <a:r>
              <a:rPr lang="en-US" altLang="ja-JP" sz="3200" i="1" smtClean="0">
                <a:sym typeface="Wingdings" pitchFamily="2" charset="2"/>
              </a:rPr>
              <a:t>FY </a:t>
            </a:r>
            <a:r>
              <a:rPr lang="en-US" altLang="ja-JP" sz="3200" smtClean="0">
                <a:sym typeface="Wingdings" pitchFamily="2" charset="2"/>
              </a:rPr>
              <a:t></a:t>
            </a:r>
            <a:r>
              <a:rPr lang="en-US" altLang="ja-JP" sz="3200" i="1" smtClean="0">
                <a:sym typeface="Wingdings" pitchFamily="2" charset="2"/>
              </a:rPr>
              <a:t>  F</a:t>
            </a:r>
            <a:r>
              <a:rPr lang="en-US" altLang="ja-JP" sz="3200" smtClean="0">
                <a:sym typeface="Wingdings" pitchFamily="2" charset="2"/>
              </a:rPr>
              <a:t>(</a:t>
            </a:r>
            <a:r>
              <a:rPr lang="en-US" altLang="ja-JP" sz="3200" i="1" smtClean="0">
                <a:sym typeface="Wingdings" pitchFamily="2" charset="2"/>
              </a:rPr>
              <a:t>X </a:t>
            </a:r>
            <a:r>
              <a:rPr lang="en-US" altLang="ja-JP" sz="3200" b="1" smtClean="0"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3200" i="1" smtClean="0">
                <a:sym typeface="Wingdings" pitchFamily="2" charset="2"/>
              </a:rPr>
              <a:t> Y</a:t>
            </a:r>
            <a:r>
              <a:rPr lang="en-US" altLang="ja-JP" sz="3200" smtClean="0">
                <a:sym typeface="Wingdings" pitchFamily="2" charset="2"/>
              </a:rPr>
              <a:t>)</a:t>
            </a:r>
          </a:p>
        </p:txBody>
      </p:sp>
      <p:pic>
        <p:nvPicPr>
          <p:cNvPr id="33796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352800"/>
            <a:ext cx="2914650" cy="40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4725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1900" smtClean="0"/>
              <a:t>Presentation of an algebraic theory as a category: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700" u="sng" smtClean="0"/>
              <a:t>objects</a:t>
            </a:r>
            <a:r>
              <a:rPr lang="en-US" altLang="ja-JP" sz="1700" smtClean="0"/>
              <a:t>: 0, 1, 2, 3, …  “</a:t>
            </a:r>
            <a:r>
              <a:rPr lang="en-US" altLang="ja-JP" sz="1700" b="1" i="1" smtClean="0"/>
              <a:t>arities</a:t>
            </a:r>
            <a:r>
              <a:rPr lang="en-US" altLang="ja-JP" sz="1700" smtClean="0"/>
              <a:t>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700" u="sng" smtClean="0"/>
              <a:t>arrows</a:t>
            </a:r>
            <a:r>
              <a:rPr lang="en-US" altLang="ja-JP" sz="1700" smtClean="0"/>
              <a:t>:  “</a:t>
            </a:r>
            <a:r>
              <a:rPr lang="en-US" altLang="ja-JP" sz="1700" b="1" i="1" smtClean="0"/>
              <a:t>terms</a:t>
            </a:r>
            <a:r>
              <a:rPr lang="en-US" altLang="ja-JP" sz="1700" smtClean="0"/>
              <a:t> (in a context)”</a:t>
            </a:r>
          </a:p>
          <a:p>
            <a:pPr lvl="2" eaLnBrk="1" hangingPunct="1">
              <a:lnSpc>
                <a:spcPct val="80000"/>
              </a:lnSpc>
            </a:pPr>
            <a:endParaRPr lang="en-US" altLang="ja-JP" sz="1500" smtClean="0"/>
          </a:p>
          <a:p>
            <a:pPr lvl="2" eaLnBrk="1" hangingPunct="1">
              <a:lnSpc>
                <a:spcPct val="80000"/>
              </a:lnSpc>
            </a:pPr>
            <a:endParaRPr lang="en-US" altLang="ja-JP" sz="1500" smtClean="0"/>
          </a:p>
          <a:p>
            <a:pPr lvl="2" eaLnBrk="1" hangingPunct="1">
              <a:lnSpc>
                <a:spcPct val="80000"/>
              </a:lnSpc>
            </a:pPr>
            <a:endParaRPr lang="en-US" altLang="ja-JP" sz="1500" smtClean="0"/>
          </a:p>
          <a:p>
            <a:pPr lvl="2" eaLnBrk="1" hangingPunct="1">
              <a:lnSpc>
                <a:spcPct val="80000"/>
              </a:lnSpc>
            </a:pPr>
            <a:endParaRPr lang="en-US" altLang="ja-JP" sz="1500" smtClean="0"/>
          </a:p>
          <a:p>
            <a:pPr lvl="2" eaLnBrk="1" hangingPunct="1">
              <a:lnSpc>
                <a:spcPct val="80000"/>
              </a:lnSpc>
            </a:pPr>
            <a:endParaRPr lang="en-US" altLang="ja-JP" sz="1500" smtClean="0"/>
          </a:p>
          <a:p>
            <a:pPr lvl="2" eaLnBrk="1" hangingPunct="1">
              <a:lnSpc>
                <a:spcPct val="80000"/>
              </a:lnSpc>
            </a:pPr>
            <a:endParaRPr lang="en-US" altLang="ja-JP" sz="15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ja-JP" sz="1700" u="sng" smtClean="0"/>
              <a:t>commuting diagrams</a:t>
            </a:r>
            <a:r>
              <a:rPr lang="en-US" altLang="ja-JP" sz="1700" smtClean="0"/>
              <a:t> are understood as “</a:t>
            </a:r>
            <a:r>
              <a:rPr lang="en-US" altLang="ja-JP" sz="1700" b="1" i="1" smtClean="0"/>
              <a:t>equations</a:t>
            </a:r>
            <a:r>
              <a:rPr lang="en-US" altLang="ja-JP" sz="1700" smtClean="0"/>
              <a:t>”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1700" u="sng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7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700" smtClean="0"/>
              <a:t>                               ~ unit law                                        ~ assoc. law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700" u="sng" smtClean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1700" u="sng" smtClean="0"/>
          </a:p>
          <a:p>
            <a:pPr lvl="1" eaLnBrk="1" hangingPunct="1">
              <a:lnSpc>
                <a:spcPct val="80000"/>
              </a:lnSpc>
            </a:pPr>
            <a:r>
              <a:rPr lang="en-US" altLang="ja-JP" sz="1700" smtClean="0"/>
              <a:t>arises from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500" smtClean="0"/>
              <a:t>(single-sorted) algebraic specification (</a:t>
            </a:r>
            <a:r>
              <a:rPr lang="en-US" altLang="ja-JP" sz="150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altLang="ja-JP" sz="1500" smtClean="0"/>
              <a:t>, E) as the </a:t>
            </a:r>
            <a:r>
              <a:rPr lang="en-US" altLang="ja-JP" sz="1500" i="1" smtClean="0"/>
              <a:t>syntactic category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500" smtClean="0"/>
              <a:t>FP-sketch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Lawvere theory</a:t>
            </a:r>
          </a:p>
        </p:txBody>
      </p:sp>
      <p:pic>
        <p:nvPicPr>
          <p:cNvPr id="153604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732088"/>
            <a:ext cx="1169988" cy="392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05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276600"/>
            <a:ext cx="11699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06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657600"/>
            <a:ext cx="280987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07" name="Picture 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7086600"/>
            <a:ext cx="2359025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08" name="Picture 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7162800"/>
            <a:ext cx="2838450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09" name="Picture 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657600"/>
            <a:ext cx="23590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10" name="Picture 10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200400"/>
            <a:ext cx="2828925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11" name="Picture 1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419600"/>
            <a:ext cx="1381125" cy="95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12" name="Picture 12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2888" y="4495800"/>
            <a:ext cx="1611312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13" name="Picture 13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0" y="2686050"/>
            <a:ext cx="234315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14" name="Line 14"/>
          <p:cNvSpPr>
            <a:spLocks noChangeShapeType="1"/>
          </p:cNvSpPr>
          <p:nvPr/>
        </p:nvSpPr>
        <p:spPr bwMode="auto">
          <a:xfrm>
            <a:off x="4267200" y="2743200"/>
            <a:ext cx="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7467600" y="2667000"/>
            <a:ext cx="1676400" cy="3508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en-US" altLang="ja-JP" sz="1700" i="1"/>
              <a:t>projections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7467600" y="3124200"/>
            <a:ext cx="1676400" cy="3508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en-US" altLang="ja-JP" sz="1700" i="1"/>
              <a:t>operation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7467600" y="3611563"/>
            <a:ext cx="1676400" cy="3508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en-US" altLang="ja-JP" sz="1700" i="1"/>
              <a:t>composed term</a:t>
            </a: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4" grpId="0" animBg="1"/>
      <p:bldP spid="153615" grpId="0"/>
      <p:bldP spid="153616" grpId="0"/>
      <p:bldP spid="1536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500" smtClean="0"/>
              <a:t>In a coalgebraic study of </a:t>
            </a:r>
            <a:r>
              <a:rPr lang="en-US" altLang="ja-JP" sz="2500" b="1" i="1" smtClean="0"/>
              <a:t>concurrency</a:t>
            </a:r>
            <a:r>
              <a:rPr lang="en-US" altLang="ja-JP" sz="2500" smtClean="0"/>
              <a:t>,</a:t>
            </a:r>
          </a:p>
          <a:p>
            <a:pPr eaLnBrk="1" hangingPunct="1">
              <a:lnSpc>
                <a:spcPct val="90000"/>
              </a:lnSpc>
            </a:pPr>
            <a:endParaRPr lang="en-US" altLang="ja-JP" sz="250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500" b="1" i="1" smtClean="0"/>
              <a:t>Nested</a:t>
            </a:r>
            <a:r>
              <a:rPr lang="en-US" altLang="ja-JP" sz="2500" smtClean="0"/>
              <a:t> algebraic structures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100" smtClean="0"/>
              <a:t>on a </a:t>
            </a:r>
            <a:r>
              <a:rPr lang="en-US" altLang="ja-JP" sz="2100" b="1" smtClean="0">
                <a:solidFill>
                  <a:srgbClr val="FF0000"/>
                </a:solidFill>
              </a:rPr>
              <a:t>category</a:t>
            </a:r>
            <a:r>
              <a:rPr lang="en-US" altLang="ja-JP" sz="2100" smtClean="0">
                <a:solidFill>
                  <a:srgbClr val="FF0000"/>
                </a:solidFill>
              </a:rPr>
              <a:t> </a:t>
            </a:r>
            <a:r>
              <a:rPr lang="en-US" altLang="ja-JP" sz="2100" b="1" i="1" smtClean="0">
                <a:solidFill>
                  <a:srgbClr val="FF0000"/>
                </a:solidFill>
              </a:rPr>
              <a:t>C</a:t>
            </a:r>
            <a:r>
              <a:rPr lang="en-US" altLang="ja-JP" sz="2100" smtClean="0"/>
              <a:t>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100" smtClean="0"/>
              <a:t>on an </a:t>
            </a:r>
            <a:r>
              <a:rPr lang="en-US" altLang="ja-JP" sz="2100" b="1" smtClean="0">
                <a:solidFill>
                  <a:srgbClr val="3333FF"/>
                </a:solidFill>
              </a:rPr>
              <a:t>object</a:t>
            </a:r>
            <a:r>
              <a:rPr lang="en-US" altLang="ja-JP" sz="2100" smtClean="0">
                <a:solidFill>
                  <a:srgbClr val="3333FF"/>
                </a:solidFill>
              </a:rPr>
              <a:t> </a:t>
            </a:r>
            <a:r>
              <a:rPr lang="en-US" altLang="ja-JP" sz="2100" i="1" smtClean="0">
                <a:solidFill>
                  <a:srgbClr val="3333FF"/>
                </a:solidFill>
              </a:rPr>
              <a:t>X </a:t>
            </a:r>
            <a:r>
              <a:rPr lang="en-US" altLang="ja-JP" sz="2100" b="1" smtClean="0">
                <a:solidFill>
                  <a:srgbClr val="3333FF"/>
                </a:solidFill>
                <a:latin typeface="cmsy10" pitchFamily="34" charset="0"/>
              </a:rPr>
              <a:t>2</a:t>
            </a:r>
            <a:r>
              <a:rPr lang="en-US" altLang="ja-JP" sz="2100" smtClean="0">
                <a:solidFill>
                  <a:srgbClr val="3333FF"/>
                </a:solidFill>
              </a:rPr>
              <a:t> </a:t>
            </a:r>
            <a:r>
              <a:rPr lang="en-US" altLang="ja-JP" sz="2100" b="1" i="1" smtClean="0">
                <a:solidFill>
                  <a:srgbClr val="3333FF"/>
                </a:solidFill>
              </a:rPr>
              <a:t>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500" smtClean="0"/>
              <a:t>	 arise naturally </a:t>
            </a:r>
            <a:r>
              <a:rPr lang="en-US" altLang="ja-JP" sz="2500" smtClean="0">
                <a:sym typeface="Wingdings" pitchFamily="2" charset="2"/>
              </a:rPr>
              <a:t>(</a:t>
            </a:r>
            <a:r>
              <a:rPr lang="en-US" altLang="ja-JP" sz="2500" b="1" smtClean="0">
                <a:sym typeface="Wingdings" pitchFamily="2" charset="2"/>
              </a:rPr>
              <a:t>microcosm principle</a:t>
            </a:r>
            <a:r>
              <a:rPr lang="en-US" altLang="ja-JP" sz="2500" smtClean="0"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50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500" smtClean="0">
                <a:sym typeface="Wingdings" pitchFamily="2" charset="2"/>
              </a:rPr>
              <a:t>Our contributions: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100" smtClean="0"/>
              <a:t>Syntactic formalization of microcosm principle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100" smtClean="0"/>
              <a:t>2-categorical formalization with Lawvere theories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100" smtClean="0"/>
              <a:t>Application to coalgebras: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2000" smtClean="0"/>
              <a:t>generic compositionality theorem</a:t>
            </a:r>
          </a:p>
          <a:p>
            <a:pPr eaLnBrk="1" hangingPunct="1">
              <a:lnSpc>
                <a:spcPct val="90000"/>
              </a:lnSpc>
            </a:pPr>
            <a:endParaRPr lang="en-US" altLang="ja-JP" sz="2200" smtClean="0"/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endParaRPr lang="en-US" altLang="ja-JP" sz="170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Outline</a:t>
            </a: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4573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500" smtClean="0"/>
              <a:t>A Lawvere theory </a:t>
            </a:r>
            <a:r>
              <a:rPr lang="en-US" altLang="ja-JP" sz="2500" b="1" i="1" smtClean="0"/>
              <a:t>L</a:t>
            </a:r>
            <a:r>
              <a:rPr lang="en-US" altLang="ja-JP" sz="2500" smtClean="0"/>
              <a:t> is for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100" smtClean="0"/>
              <a:t>operations,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100" b="1" i="1" smtClean="0"/>
              <a:t>equations </a:t>
            </a:r>
            <a:r>
              <a:rPr lang="en-US" altLang="ja-JP" sz="2100" smtClean="0"/>
              <a:t>(e.g. associativity, commutativity)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21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500" b="1" smtClean="0"/>
              <a:t>Coalg</a:t>
            </a:r>
            <a:r>
              <a:rPr lang="en-US" altLang="ja-JP" sz="2500" i="1" baseline="-25000" smtClean="0"/>
              <a:t>F</a:t>
            </a:r>
            <a:r>
              <a:rPr lang="en-US" altLang="ja-JP" sz="2500" baseline="-25000" smtClean="0"/>
              <a:t> </a:t>
            </a:r>
            <a:r>
              <a:rPr lang="en-US" altLang="ja-JP" sz="2500" smtClean="0"/>
              <a:t> is an </a:t>
            </a:r>
            <a:r>
              <a:rPr lang="en-US" altLang="ja-JP" sz="2500" b="1" i="1" smtClean="0"/>
              <a:t>L</a:t>
            </a:r>
            <a:r>
              <a:rPr lang="en-US" altLang="ja-JP" sz="2500" smtClean="0"/>
              <a:t>-category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500" b="1" smtClean="0"/>
              <a:t>	</a:t>
            </a:r>
            <a:r>
              <a:rPr lang="en-US" altLang="ja-JP" sz="2500" b="1" smtClean="0">
                <a:sym typeface="Wingdings" pitchFamily="2" charset="2"/>
              </a:rPr>
              <a:t> </a:t>
            </a:r>
            <a:r>
              <a:rPr lang="en-US" altLang="ja-JP" sz="2500" smtClean="0">
                <a:sym typeface="Wingdings" pitchFamily="2" charset="2"/>
              </a:rPr>
              <a:t>Parallel composition </a:t>
            </a:r>
            <a:r>
              <a:rPr lang="en-US" altLang="ja-JP" sz="2500" b="1" smtClean="0">
                <a:latin typeface="cmsy10" pitchFamily="34" charset="0"/>
                <a:sym typeface="Wingdings" pitchFamily="2" charset="2"/>
              </a:rPr>
              <a:t>­</a:t>
            </a:r>
            <a:r>
              <a:rPr lang="en-US" altLang="ja-JP" sz="2500" smtClean="0">
                <a:sym typeface="Wingdings" pitchFamily="2" charset="2"/>
              </a:rPr>
              <a:t> is automatically 	</a:t>
            </a:r>
            <a:r>
              <a:rPr lang="en-US" altLang="ja-JP" sz="2500" b="1" u="sng" smtClean="0">
                <a:sym typeface="Wingdings" pitchFamily="2" charset="2"/>
              </a:rPr>
              <a:t>associative</a:t>
            </a:r>
            <a:r>
              <a:rPr lang="en-US" altLang="ja-JP" sz="2500" smtClean="0">
                <a:sym typeface="Wingdings" pitchFamily="2" charset="2"/>
              </a:rPr>
              <a:t> (for example)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100" smtClean="0"/>
              <a:t>Ultimately, this is due to the </a:t>
            </a:r>
            <a:r>
              <a:rPr lang="en-US" altLang="ja-JP" sz="2100" b="1" i="1" smtClean="0"/>
              <a:t>coherence condition </a:t>
            </a:r>
            <a:r>
              <a:rPr lang="en-US" altLang="ja-JP" sz="2100" smtClean="0"/>
              <a:t>on the </a:t>
            </a:r>
            <a:r>
              <a:rPr lang="en-US" altLang="ja-JP" sz="2100" b="1" smtClean="0"/>
              <a:t>lax</a:t>
            </a:r>
            <a:r>
              <a:rPr lang="en-US" altLang="ja-JP" sz="2100" b="1" smtClean="0">
                <a:solidFill>
                  <a:srgbClr val="FF0000"/>
                </a:solidFill>
              </a:rPr>
              <a:t> </a:t>
            </a:r>
            <a:r>
              <a:rPr lang="en-US" altLang="ja-JP" sz="2100" b="1" i="1" smtClean="0"/>
              <a:t>L</a:t>
            </a:r>
            <a:r>
              <a:rPr lang="en-US" altLang="ja-JP" sz="2100" smtClean="0"/>
              <a:t>-functor </a:t>
            </a:r>
            <a:r>
              <a:rPr lang="en-US" altLang="ja-JP" sz="2100" i="1" smtClean="0"/>
              <a:t>F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2100" i="1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500" b="1" u="sng" smtClean="0"/>
              <a:t>Possible application</a:t>
            </a:r>
            <a:r>
              <a:rPr lang="en-US" altLang="ja-JP" sz="2500" smtClean="0"/>
              <a:t>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500" smtClean="0"/>
              <a:t>	Study of </a:t>
            </a:r>
            <a:r>
              <a:rPr lang="en-US" altLang="ja-JP" sz="2500" i="1" smtClean="0"/>
              <a:t>syntactic formats</a:t>
            </a:r>
            <a:r>
              <a:rPr lang="en-US" altLang="ja-JP" sz="2500" smtClean="0"/>
              <a:t> that ensure associativity/commutativity (future work)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500" b="1" i="1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Generic soundness result</a:t>
            </a: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838200" y="-152399"/>
          <a:ext cx="99822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28800" y="0"/>
            <a:ext cx="8229600" cy="1143000"/>
          </a:xfrm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0" y="7162800"/>
            <a:ext cx="14478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ja-JP" sz="2000">
                <a:solidFill>
                  <a:schemeClr val="bg1"/>
                </a:solidFill>
              </a:rPr>
              <a:t>nice cake</a:t>
            </a:r>
          </a:p>
        </p:txBody>
      </p:sp>
      <p:sp>
        <p:nvSpPr>
          <p:cNvPr id="99337" name="Freeform 9"/>
          <p:cNvSpPr>
            <a:spLocks/>
          </p:cNvSpPr>
          <p:nvPr/>
        </p:nvSpPr>
        <p:spPr bwMode="auto">
          <a:xfrm>
            <a:off x="-550863" y="6553200"/>
            <a:ext cx="474663" cy="762000"/>
          </a:xfrm>
          <a:custGeom>
            <a:avLst/>
            <a:gdLst>
              <a:gd name="T0" fmla="*/ 474663 w 155"/>
              <a:gd name="T1" fmla="*/ 762000 h 528"/>
              <a:gd name="T2" fmla="*/ 24499 w 155"/>
              <a:gd name="T3" fmla="*/ 406977 h 528"/>
              <a:gd name="T4" fmla="*/ 327671 w 155"/>
              <a:gd name="T5" fmla="*/ 0 h 528"/>
              <a:gd name="T6" fmla="*/ 0 60000 65536"/>
              <a:gd name="T7" fmla="*/ 0 60000 65536"/>
              <a:gd name="T8" fmla="*/ 0 60000 65536"/>
              <a:gd name="T9" fmla="*/ 0 w 155"/>
              <a:gd name="T10" fmla="*/ 0 h 528"/>
              <a:gd name="T11" fmla="*/ 155 w 155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" h="528">
                <a:moveTo>
                  <a:pt x="155" y="528"/>
                </a:moveTo>
                <a:cubicBezTo>
                  <a:pt x="131" y="487"/>
                  <a:pt x="16" y="370"/>
                  <a:pt x="8" y="282"/>
                </a:cubicBezTo>
                <a:cubicBezTo>
                  <a:pt x="0" y="194"/>
                  <a:pt x="87" y="59"/>
                  <a:pt x="107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e-AT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2743200"/>
            <a:ext cx="2600267" cy="154147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/>
      <p:bldP spid="99336" grpId="1" animBg="1"/>
      <p:bldP spid="99337" grpId="0" animBg="1"/>
      <p:bldP spid="993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1524000" y="1371600"/>
            <a:ext cx="7162800" cy="17526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Behavior of </a:t>
            </a:r>
            <a:r>
              <a:rPr lang="en-US" altLang="ja-JP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altLang="ja-JP" sz="32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||</a:t>
            </a: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altLang="ja-JP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 determined by</a:t>
            </a:r>
            <a:r>
              <a:rPr lang="en-US" altLang="ja-JP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behavior of </a:t>
            </a:r>
            <a:r>
              <a:rPr lang="en-US" altLang="ja-JP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altLang="ja-JP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n-US" altLang="ja-JP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</a:t>
            </a:r>
            <a:r>
              <a:rPr lang="en-US" altLang="ja-JP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behavior of </a:t>
            </a:r>
            <a:r>
              <a:rPr lang="en-US" altLang="ja-JP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Compositionality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638800" y="0"/>
            <a:ext cx="4343400" cy="1143000"/>
          </a:xfrm>
          <a:prstGeom prst="wedgeEllipseCallout">
            <a:avLst>
              <a:gd name="adj1" fmla="val -23991"/>
              <a:gd name="adj2" fmla="val 8572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/>
              <a:t>aids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compositional verification</a:t>
            </a:r>
            <a:endParaRPr lang="de-AT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3505200"/>
            <a:ext cx="8077200" cy="9144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28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3200400"/>
            <a:ext cx="48006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Conventional presentation</a:t>
            </a:r>
            <a:endParaRPr lang="de-AT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10000"/>
            <a:ext cx="76824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Callout 8"/>
          <p:cNvSpPr/>
          <p:nvPr/>
        </p:nvSpPr>
        <p:spPr>
          <a:xfrm>
            <a:off x="1295400" y="4724400"/>
            <a:ext cx="7848600" cy="1905000"/>
          </a:xfrm>
          <a:prstGeom prst="wedgeEllipseCallout">
            <a:avLst>
              <a:gd name="adj1" fmla="val -48495"/>
              <a:gd name="adj2" fmla="val -8388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l">
              <a:spcBef>
                <a:spcPts val="0"/>
              </a:spcBef>
            </a:pPr>
            <a:r>
              <a:rPr lang="de-AT" sz="28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behavioral  equivalence</a:t>
            </a:r>
          </a:p>
          <a:p>
            <a:pPr algn="l">
              <a:spcBef>
                <a:spcPts val="0"/>
              </a:spcBef>
              <a:buClr>
                <a:schemeClr val="bg1"/>
              </a:buClr>
              <a:buFont typeface="Courier New" pitchFamily="49" charset="0"/>
              <a:buChar char="o"/>
            </a:pP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400" dirty="0" smtClean="0">
                <a:solidFill>
                  <a:schemeClr val="bg1"/>
                </a:solidFill>
              </a:rPr>
              <a:t>bisimilarity</a:t>
            </a:r>
          </a:p>
          <a:p>
            <a:pPr algn="l">
              <a:spcBef>
                <a:spcPts val="0"/>
              </a:spcBef>
              <a:buClr>
                <a:schemeClr val="bg1"/>
              </a:buClr>
              <a:buFont typeface="Courier New" pitchFamily="49" charset="0"/>
              <a:buChar char="o"/>
            </a:pPr>
            <a:r>
              <a:rPr lang="de-AT" sz="2400" dirty="0" smtClean="0">
                <a:solidFill>
                  <a:schemeClr val="bg1"/>
                </a:solidFill>
              </a:rPr>
              <a:t>  trace equivalence</a:t>
            </a:r>
          </a:p>
          <a:p>
            <a:pPr algn="l">
              <a:spcBef>
                <a:spcPts val="0"/>
              </a:spcBef>
              <a:buClr>
                <a:schemeClr val="bg1"/>
              </a:buClr>
              <a:buFont typeface="Courier New" pitchFamily="49" charset="0"/>
              <a:buChar char="o"/>
            </a:pPr>
            <a:r>
              <a:rPr lang="de-AT" sz="2400" dirty="0" smtClean="0">
                <a:solidFill>
                  <a:schemeClr val="bg1"/>
                </a:solidFill>
              </a:rPr>
              <a:t> 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4711258"/>
            <a:ext cx="762000" cy="21467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e-AT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~</a:t>
            </a:r>
          </a:p>
          <a:p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5867400" y="1371600"/>
            <a:ext cx="8229600" cy="4525963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2" name="Rounded Rectangle 11"/>
          <p:cNvSpPr/>
          <p:nvPr/>
        </p:nvSpPr>
        <p:spPr>
          <a:xfrm>
            <a:off x="5715000" y="5410200"/>
            <a:ext cx="3124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„bisimilarity is a congruence“</a:t>
            </a:r>
            <a:endParaRPr lang="de-A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324600" y="1752600"/>
            <a:ext cx="23622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1524000" y="3429000"/>
            <a:ext cx="7315200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de-AT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240587" cy="5411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800" b="1" dirty="0" smtClean="0"/>
              <a:t>Final </a:t>
            </a:r>
            <a:r>
              <a:rPr lang="en-US" altLang="ja-JP" sz="2800" b="1" dirty="0" err="1" smtClean="0"/>
              <a:t>coalgebra</a:t>
            </a:r>
            <a:r>
              <a:rPr lang="en-US" altLang="ja-JP" sz="2800" b="1" dirty="0" smtClean="0"/>
              <a:t> semantics</a:t>
            </a:r>
            <a:r>
              <a:rPr lang="en-US" altLang="ja-JP" sz="2800" dirty="0" smtClean="0"/>
              <a:t> 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800" dirty="0" smtClean="0"/>
              <a:t>	“process semantics”.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800" dirty="0" smtClean="0"/>
              <a:t>“</a:t>
            </a:r>
            <a:r>
              <a:rPr lang="en-US" altLang="ja-JP" sz="2800" dirty="0" err="1" smtClean="0"/>
              <a:t>Coalgebraic</a:t>
            </a:r>
            <a:r>
              <a:rPr lang="en-US" altLang="ja-JP" sz="2800" dirty="0" smtClean="0"/>
              <a:t> compositionality”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800" b="1" u="sng" dirty="0" smtClean="0"/>
          </a:p>
          <a:p>
            <a:pPr>
              <a:lnSpc>
                <a:spcPct val="80000"/>
              </a:lnSpc>
              <a:buNone/>
            </a:pPr>
            <a:endParaRPr lang="en-US" altLang="ja-JP" sz="2500" b="1" dirty="0" smtClean="0">
              <a:sym typeface="Wingdings" pitchFamily="2" charset="2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Compositionality in </a:t>
            </a:r>
            <a:r>
              <a:rPr lang="en-US" altLang="ja-JP" dirty="0" err="1" smtClean="0"/>
              <a:t>coalgebra</a:t>
            </a:r>
            <a:endParaRPr lang="en-US" altLang="ja-JP" dirty="0" smtClean="0"/>
          </a:p>
        </p:txBody>
      </p:sp>
      <p:pic>
        <p:nvPicPr>
          <p:cNvPr id="88071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657600"/>
            <a:ext cx="6567488" cy="7493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174" name="AutoShape 10"/>
          <p:cNvSpPr>
            <a:spLocks noChangeArrowheads="1"/>
          </p:cNvSpPr>
          <p:nvPr/>
        </p:nvSpPr>
        <p:spPr bwMode="auto">
          <a:xfrm>
            <a:off x="-4495800" y="3810000"/>
            <a:ext cx="3886200" cy="762000"/>
          </a:xfrm>
          <a:prstGeom prst="wedgeRoundRectCallout">
            <a:avLst>
              <a:gd name="adj1" fmla="val 28801"/>
              <a:gd name="adj2" fmla="val -100000"/>
              <a:gd name="adj3" fmla="val 16667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ja-JP" sz="2400">
                <a:solidFill>
                  <a:schemeClr val="bg1"/>
                </a:solidFill>
              </a:rPr>
              <a:t>On</a:t>
            </a:r>
            <a:r>
              <a:rPr lang="en-US" altLang="ja-JP" sz="2400" b="1">
                <a:solidFill>
                  <a:schemeClr val="bg1"/>
                </a:solidFill>
              </a:rPr>
              <a:t> coalgebras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ja-JP" sz="1600" b="1">
                <a:solidFill>
                  <a:schemeClr val="bg1"/>
                </a:solidFill>
              </a:rPr>
              <a:t>|| : Coalg</a:t>
            </a:r>
            <a:r>
              <a:rPr lang="en-US" altLang="ja-JP" sz="1600" b="1" baseline="-25000">
                <a:solidFill>
                  <a:schemeClr val="bg1"/>
                </a:solidFill>
              </a:rPr>
              <a:t>F </a:t>
            </a:r>
            <a:r>
              <a:rPr lang="en-US" altLang="ja-JP" sz="1600" b="1">
                <a:solidFill>
                  <a:schemeClr val="bg1"/>
                </a:solidFill>
              </a:rPr>
              <a:t>x Coalg</a:t>
            </a:r>
            <a:r>
              <a:rPr lang="en-US" altLang="ja-JP" sz="1600" b="1" baseline="-25000">
                <a:solidFill>
                  <a:schemeClr val="bg1"/>
                </a:solidFill>
              </a:rPr>
              <a:t>F </a:t>
            </a:r>
            <a:r>
              <a:rPr lang="en-US" altLang="ja-JP" sz="1600" b="1">
                <a:solidFill>
                  <a:schemeClr val="bg1"/>
                </a:solidFill>
              </a:rPr>
              <a:t> Coalg</a:t>
            </a:r>
            <a:r>
              <a:rPr lang="en-US" altLang="ja-JP" sz="1600" b="1" baseline="-250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>
            <a:off x="-3733800" y="5638800"/>
            <a:ext cx="2819400" cy="762000"/>
          </a:xfrm>
          <a:prstGeom prst="wedgeRoundRectCallout">
            <a:avLst>
              <a:gd name="adj1" fmla="val -19255"/>
              <a:gd name="adj2" fmla="val -110000"/>
              <a:gd name="adj3" fmla="val 16667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ja-JP" sz="2400">
                <a:solidFill>
                  <a:schemeClr val="bg1"/>
                </a:solidFill>
              </a:rPr>
              <a:t>On </a:t>
            </a:r>
            <a:r>
              <a:rPr lang="en-US" altLang="ja-JP" sz="2400" b="1">
                <a:solidFill>
                  <a:schemeClr val="bg1"/>
                </a:solidFill>
              </a:rPr>
              <a:t>states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ja-JP" sz="1600" b="1">
                <a:solidFill>
                  <a:schemeClr val="bg1"/>
                </a:solidFill>
              </a:rPr>
              <a:t>|| : Z x Z</a:t>
            </a:r>
            <a:r>
              <a:rPr lang="en-US" altLang="ja-JP" sz="1600" b="1" baseline="-25000">
                <a:solidFill>
                  <a:schemeClr val="bg1"/>
                </a:solidFill>
              </a:rPr>
              <a:t> </a:t>
            </a:r>
            <a:r>
              <a:rPr lang="en-US" altLang="ja-JP" sz="1600" b="1">
                <a:solidFill>
                  <a:schemeClr val="bg1"/>
                </a:solidFill>
              </a:rPr>
              <a:t> Z</a:t>
            </a:r>
            <a:endParaRPr lang="en-US" altLang="ja-JP" sz="1600" b="1" baseline="-25000">
              <a:solidFill>
                <a:schemeClr val="bg1"/>
              </a:solidFill>
            </a:endParaRPr>
          </a:p>
        </p:txBody>
      </p:sp>
      <p:pic>
        <p:nvPicPr>
          <p:cNvPr id="7176" name="Picture 3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905000"/>
            <a:ext cx="2209800" cy="8080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8091" name="Picture 2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657600"/>
            <a:ext cx="6567488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304800" y="1676400"/>
            <a:ext cx="6934200" cy="1295400"/>
          </a:xfrm>
          <a:prstGeom prst="wedgeRoundRectCallout">
            <a:avLst>
              <a:gd name="adj1" fmla="val -8777"/>
              <a:gd name="adj2" fmla="val 9293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1" algn="l">
              <a:lnSpc>
                <a:spcPct val="80000"/>
              </a:lnSpc>
              <a:spcBef>
                <a:spcPts val="0"/>
              </a:spcBef>
            </a:pPr>
            <a:r>
              <a:rPr lang="en-US" altLang="ja-JP" sz="3600" b="1" spc="-300" dirty="0" smtClean="0">
                <a:solidFill>
                  <a:srgbClr val="FF0000"/>
                </a:solidFill>
              </a:rPr>
              <a:t>||</a:t>
            </a:r>
            <a:r>
              <a:rPr lang="en-US" altLang="ja-JP" sz="3600" b="1" dirty="0" smtClean="0"/>
              <a:t>  :  </a:t>
            </a:r>
            <a:r>
              <a:rPr lang="en-US" altLang="ja-JP" sz="3600" b="1" dirty="0" err="1" smtClean="0"/>
              <a:t>Coalg</a:t>
            </a:r>
            <a:r>
              <a:rPr lang="en-US" altLang="ja-JP" sz="3600" b="1" i="1" baseline="-25000" dirty="0" err="1" smtClean="0"/>
              <a:t>F</a:t>
            </a:r>
            <a:r>
              <a:rPr lang="en-US" altLang="ja-JP" sz="3600" b="1" i="1" dirty="0" smtClean="0"/>
              <a:t> </a:t>
            </a:r>
            <a:r>
              <a:rPr lang="en-US" altLang="ja-JP" sz="3600" b="1" dirty="0" smtClean="0"/>
              <a:t>x </a:t>
            </a:r>
            <a:r>
              <a:rPr lang="en-US" altLang="ja-JP" sz="3600" b="1" dirty="0" err="1" smtClean="0"/>
              <a:t>Coalg</a:t>
            </a:r>
            <a:r>
              <a:rPr lang="en-US" altLang="ja-JP" sz="3600" b="1" i="1" baseline="-25000" dirty="0" err="1" smtClean="0"/>
              <a:t>F</a:t>
            </a:r>
            <a:r>
              <a:rPr lang="en-US" altLang="ja-JP" sz="3600" b="1" i="1" baseline="-25000" dirty="0" smtClean="0"/>
              <a:t>  </a:t>
            </a:r>
            <a:r>
              <a:rPr lang="en-US" altLang="ja-JP" sz="3600" b="1" dirty="0" smtClean="0"/>
              <a:t>  </a:t>
            </a:r>
            <a:r>
              <a:rPr lang="en-US" altLang="ja-JP" sz="3600" b="1" dirty="0" err="1" smtClean="0"/>
              <a:t>Coalg</a:t>
            </a:r>
            <a:r>
              <a:rPr lang="en-US" altLang="ja-JP" sz="3600" b="1" i="1" baseline="-25000" dirty="0" err="1" smtClean="0"/>
              <a:t>F</a:t>
            </a:r>
            <a:r>
              <a:rPr lang="en-US" altLang="ja-JP" sz="3600" dirty="0" smtClean="0"/>
              <a:t> </a:t>
            </a:r>
          </a:p>
          <a:p>
            <a:pPr marL="180000" lvl="1" algn="l"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ja-JP" sz="3600" dirty="0" smtClean="0"/>
              <a:t> </a:t>
            </a:r>
            <a:r>
              <a:rPr lang="en-US" altLang="ja-JP" sz="2800" dirty="0" smtClean="0"/>
              <a:t>composing </a:t>
            </a:r>
            <a:r>
              <a:rPr lang="en-US" altLang="ja-JP" sz="2800" dirty="0" err="1" smtClean="0"/>
              <a:t>coalgebras</a:t>
            </a:r>
            <a:r>
              <a:rPr lang="en-US" altLang="ja-JP" sz="2800" dirty="0" smtClean="0"/>
              <a:t>/systems</a:t>
            </a:r>
            <a:r>
              <a:rPr lang="en-US" altLang="ja-JP" sz="2800" b="1" i="1" dirty="0" smtClean="0"/>
              <a:t> </a:t>
            </a:r>
            <a:endParaRPr lang="en-US" altLang="ja-JP" sz="3600" b="1" spc="-300" dirty="0" smtClean="0">
              <a:solidFill>
                <a:srgbClr val="3333FF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67200" y="4876800"/>
            <a:ext cx="4876800" cy="1600200"/>
          </a:xfrm>
          <a:prstGeom prst="wedgeRoundRectCallout">
            <a:avLst>
              <a:gd name="adj1" fmla="val 3687"/>
              <a:gd name="adj2" fmla="val -825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l">
              <a:spcBef>
                <a:spcPts val="0"/>
              </a:spcBef>
            </a:pPr>
            <a:r>
              <a:rPr lang="en-US" altLang="ja-JP" sz="3600" b="1" spc="-300" dirty="0" smtClean="0">
                <a:solidFill>
                  <a:srgbClr val="3333FF"/>
                </a:solidFill>
              </a:rPr>
              <a:t>||</a:t>
            </a:r>
            <a:r>
              <a:rPr lang="en-US" altLang="ja-JP" sz="3600" b="1" dirty="0" smtClean="0"/>
              <a:t> : </a:t>
            </a:r>
            <a:r>
              <a:rPr lang="en-US" altLang="ja-JP" sz="3600" b="1" i="1" dirty="0" smtClean="0"/>
              <a:t>Z </a:t>
            </a:r>
            <a:r>
              <a:rPr lang="en-US" altLang="ja-JP" sz="3600" b="1" dirty="0" smtClean="0"/>
              <a:t>x </a:t>
            </a:r>
            <a:r>
              <a:rPr lang="en-US" altLang="ja-JP" sz="3600" b="1" i="1" dirty="0" smtClean="0"/>
              <a:t>Z  </a:t>
            </a:r>
            <a:r>
              <a:rPr lang="en-US" altLang="ja-JP" sz="3600" b="1" dirty="0" smtClean="0"/>
              <a:t>  </a:t>
            </a:r>
            <a:r>
              <a:rPr lang="en-US" altLang="ja-JP" sz="3600" b="1" i="1" dirty="0" smtClean="0"/>
              <a:t>Z</a:t>
            </a:r>
            <a:r>
              <a:rPr lang="en-US" altLang="ja-JP" sz="3600" b="1" dirty="0" smtClean="0"/>
              <a:t>  </a:t>
            </a:r>
          </a:p>
          <a:p>
            <a:pPr marL="0" lvl="1" algn="l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ja-JP" sz="4000" b="1" dirty="0" smtClean="0"/>
              <a:t> </a:t>
            </a:r>
            <a:r>
              <a:rPr lang="en-US" altLang="ja-JP" sz="2800" dirty="0" smtClean="0"/>
              <a:t>composing behavior</a:t>
            </a:r>
            <a:r>
              <a:rPr lang="en-US" altLang="ja-JP" sz="2800" b="1" dirty="0" smtClean="0"/>
              <a:t>    </a:t>
            </a:r>
            <a:r>
              <a:rPr lang="en-US" altLang="ja-JP" b="1" dirty="0" smtClean="0"/>
              <a:t>	           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867400" y="0"/>
            <a:ext cx="3276600" cy="2133600"/>
          </a:xfrm>
          <a:prstGeom prst="cloudCallout">
            <a:avLst>
              <a:gd name="adj1" fmla="val -35576"/>
              <a:gd name="adj2" fmla="val 6007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on </a:t>
            </a:r>
            <a:r>
              <a:rPr lang="de-A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NFAs</a:t>
            </a:r>
            <a:endParaRPr lang="de-A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38200" y="4953000"/>
            <a:ext cx="3276600" cy="2133600"/>
          </a:xfrm>
          <a:prstGeom prst="cloudCallout">
            <a:avLst>
              <a:gd name="adj1" fmla="val 57096"/>
              <a:gd name="adj2" fmla="val -3372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on </a:t>
            </a:r>
            <a:r>
              <a:rPr lang="de-A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languages</a:t>
            </a:r>
            <a:endParaRPr lang="de-A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1066800" y="1676400"/>
            <a:ext cx="4953000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de-AT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6858000"/>
            <a:ext cx="7313612" cy="3352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ja-JP" sz="2800" dirty="0" smtClean="0">
                <a:sym typeface="Wingdings" pitchFamily="2" charset="2"/>
              </a:rPr>
              <a:t>The same “algebraic theory”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b="1" i="1" dirty="0" smtClean="0">
                <a:sym typeface="Wingdings" pitchFamily="2" charset="2"/>
              </a:rPr>
              <a:t>operations </a:t>
            </a:r>
            <a:r>
              <a:rPr lang="en-US" altLang="ja-JP" sz="2400" dirty="0" smtClean="0">
                <a:sym typeface="Wingdings" pitchFamily="2" charset="2"/>
              </a:rPr>
              <a:t>  (binary </a:t>
            </a:r>
            <a:r>
              <a:rPr lang="en-US" altLang="ja-JP" sz="2400" spc="-300" dirty="0" smtClean="0">
                <a:sym typeface="Wingdings" pitchFamily="2" charset="2"/>
              </a:rPr>
              <a:t>||</a:t>
            </a:r>
            <a:r>
              <a:rPr lang="en-US" altLang="ja-JP" sz="2400" dirty="0" smtClean="0">
                <a:sym typeface="Wingdings" pitchFamily="2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b="1" i="1" dirty="0" smtClean="0">
                <a:sym typeface="Wingdings" pitchFamily="2" charset="2"/>
              </a:rPr>
              <a:t>equations    </a:t>
            </a:r>
            <a:r>
              <a:rPr lang="en-US" altLang="ja-JP" sz="2400" dirty="0" smtClean="0">
                <a:sym typeface="Wingdings" pitchFamily="2" charset="2"/>
              </a:rPr>
              <a:t>(e.g. </a:t>
            </a:r>
            <a:r>
              <a:rPr lang="en-US" altLang="ja-JP" sz="2400" dirty="0" err="1" smtClean="0">
                <a:sym typeface="Wingdings" pitchFamily="2" charset="2"/>
              </a:rPr>
              <a:t>associativity</a:t>
            </a:r>
            <a:r>
              <a:rPr lang="en-US" altLang="ja-JP" sz="2400" dirty="0" smtClean="0">
                <a:sym typeface="Wingdings" pitchFamily="2" charset="2"/>
              </a:rPr>
              <a:t> of </a:t>
            </a:r>
            <a:r>
              <a:rPr lang="en-US" altLang="ja-JP" sz="2400" spc="-300" dirty="0" smtClean="0">
                <a:sym typeface="Wingdings" pitchFamily="2" charset="2"/>
              </a:rPr>
              <a:t>||</a:t>
            </a:r>
            <a:r>
              <a:rPr lang="en-US" altLang="ja-JP" sz="2400" dirty="0" smtClean="0">
                <a:sym typeface="Wingdings" pitchFamily="2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z="2400" b="1" i="1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sym typeface="Wingdings" pitchFamily="2" charset="2"/>
              </a:rPr>
              <a:t>is carried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/>
              <a:t>the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category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Coalg</a:t>
            </a:r>
            <a:r>
              <a:rPr lang="en-US" altLang="ja-JP" sz="2400" b="1" baseline="-25000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2400" dirty="0" smtClean="0"/>
              <a:t>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/>
              <a:t>its </a:t>
            </a:r>
            <a:r>
              <a:rPr lang="en-US" altLang="ja-JP" sz="2400" b="1" dirty="0" smtClean="0">
                <a:solidFill>
                  <a:srgbClr val="3333FF"/>
                </a:solidFill>
              </a:rPr>
              <a:t>object</a:t>
            </a:r>
            <a:r>
              <a:rPr lang="en-US" altLang="ja-JP" sz="2400" dirty="0" smtClean="0">
                <a:solidFill>
                  <a:srgbClr val="3333FF"/>
                </a:solidFill>
              </a:rPr>
              <a:t> </a:t>
            </a:r>
            <a:r>
              <a:rPr lang="en-US" altLang="ja-JP" sz="2400" i="1" dirty="0" smtClean="0">
                <a:solidFill>
                  <a:srgbClr val="3333FF"/>
                </a:solidFill>
              </a:rPr>
              <a:t>Z </a:t>
            </a:r>
            <a:r>
              <a:rPr lang="en-US" altLang="ja-JP" sz="2400" b="1" dirty="0" smtClean="0">
                <a:solidFill>
                  <a:srgbClr val="3333FF"/>
                </a:solidFill>
                <a:latin typeface="cmsy10" pitchFamily="34" charset="0"/>
              </a:rPr>
              <a:t>2</a:t>
            </a:r>
            <a:r>
              <a:rPr lang="en-US" altLang="ja-JP" sz="2400" dirty="0" smtClean="0">
                <a:solidFill>
                  <a:srgbClr val="3333FF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3333FF"/>
                </a:solidFill>
              </a:rPr>
              <a:t>Coalg</a:t>
            </a:r>
            <a:r>
              <a:rPr lang="en-US" altLang="ja-JP" sz="2400" b="1" baseline="-25000" dirty="0" err="1" smtClean="0">
                <a:solidFill>
                  <a:srgbClr val="3333FF"/>
                </a:solidFill>
              </a:rPr>
              <a:t>F</a:t>
            </a:r>
            <a:endParaRPr lang="en-US" altLang="ja-JP" sz="2400" b="1" baseline="-25000" dirty="0" smtClean="0">
              <a:solidFill>
                <a:srgbClr val="3333FF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400" dirty="0" smtClean="0">
                <a:sym typeface="Wingdings" pitchFamily="2" charset="2"/>
              </a:rPr>
              <a:t>in a nested manner!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sym typeface="Wingdings" pitchFamily="2" charset="2"/>
              </a:rPr>
              <a:t>“Microcosm principle” (Baez &amp; Dolan)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 anchor="b">
            <a:noAutofit/>
          </a:bodyPr>
          <a:lstStyle/>
          <a:p>
            <a:pPr eaLnBrk="1" hangingPunct="1"/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i="1" dirty="0" smtClean="0"/>
              <a:t>the microcosm principle</a:t>
            </a:r>
            <a:endParaRPr lang="en-US" altLang="ja-JP" sz="3600" dirty="0" smtClean="0"/>
          </a:p>
        </p:txBody>
      </p:sp>
      <p:pic>
        <p:nvPicPr>
          <p:cNvPr id="8196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828800"/>
            <a:ext cx="4572000" cy="904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324600" y="1600200"/>
            <a:ext cx="14478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altLang="ja-JP"/>
              <a:t>with</a:t>
            </a:r>
          </a:p>
        </p:txBody>
      </p:sp>
      <p:pic>
        <p:nvPicPr>
          <p:cNvPr id="8198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057400"/>
            <a:ext cx="2438400" cy="757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715000" y="4724400"/>
            <a:ext cx="3200400" cy="19812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  <a:buFont typeface="Courier New" pitchFamily="49" charset="0"/>
              <a:buChar char="o"/>
            </a:pPr>
            <a:r>
              <a:rPr lang="de-AT" sz="2800" dirty="0" smtClean="0"/>
              <a:t> </a:t>
            </a: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  </a:t>
            </a:r>
          </a:p>
          <a:p>
            <a:pPr algn="l">
              <a:spcBef>
                <a:spcPts val="0"/>
              </a:spcBef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AT" sz="2400" dirty="0" smtClean="0"/>
              <a:t>binary </a:t>
            </a:r>
            <a:r>
              <a:rPr lang="de-AT" sz="2400" spc="-300" dirty="0" smtClean="0"/>
              <a:t>||</a:t>
            </a:r>
            <a:endParaRPr lang="de-AT" sz="2800" b="1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buFont typeface="Courier New" pitchFamily="49" charset="0"/>
              <a:buChar char="o"/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equations</a:t>
            </a:r>
          </a:p>
          <a:p>
            <a:pPr algn="l">
              <a:spcBef>
                <a:spcPts val="0"/>
              </a:spcBef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AT" sz="2400" dirty="0" smtClean="0"/>
              <a:t>e.g. assoc. of </a:t>
            </a:r>
            <a:r>
              <a:rPr lang="de-AT" sz="2400" spc="-300" dirty="0" smtClean="0"/>
              <a:t>||</a:t>
            </a:r>
            <a:endParaRPr lang="de-AT" sz="2800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5334000" y="4343400"/>
            <a:ext cx="35814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algebraic theory</a:t>
            </a:r>
            <a:endParaRPr lang="de-AT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3352800"/>
            <a:ext cx="3429000" cy="1371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8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 pitchFamily="34" charset="0"/>
              </a:rPr>
              <a:t>X</a:t>
            </a:r>
            <a: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 pitchFamily="34" charset="0"/>
              </a:rPr>
              <a:t>2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1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C</a:t>
            </a:r>
            <a:r>
              <a:rPr lang="de-AT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</a:t>
            </a:r>
            <a:endParaRPr lang="de-AT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2" name="Bent Arrow 11"/>
          <p:cNvSpPr/>
          <p:nvPr/>
        </p:nvSpPr>
        <p:spPr>
          <a:xfrm flipH="1">
            <a:off x="4038600" y="3505200"/>
            <a:ext cx="4191000" cy="838200"/>
          </a:xfrm>
          <a:prstGeom prst="bentArrow">
            <a:avLst>
              <a:gd name="adj1" fmla="val 37399"/>
              <a:gd name="adj2" fmla="val 31793"/>
              <a:gd name="adj3" fmla="val 25000"/>
              <a:gd name="adj4" fmla="val 324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interpretation</a:t>
            </a:r>
            <a:endParaRPr lang="de-AT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Bent Arrow 13"/>
          <p:cNvSpPr/>
          <p:nvPr/>
        </p:nvSpPr>
        <p:spPr>
          <a:xfrm rot="16200000">
            <a:off x="2743200" y="2819400"/>
            <a:ext cx="1219200" cy="4419600"/>
          </a:xfrm>
          <a:prstGeom prst="bentArrow">
            <a:avLst>
              <a:gd name="adj1" fmla="val 31224"/>
              <a:gd name="adj2" fmla="val 31793"/>
              <a:gd name="adj3" fmla="val 25000"/>
              <a:gd name="adj4" fmla="val 3242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b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inner interpretation</a:t>
            </a:r>
            <a:endParaRPr lang="de-AT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Nested algebraic structures:</a:t>
            </a: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lum bright="26000" contrast="-26000"/>
          </a:blip>
          <a:srcRect/>
          <a:stretch>
            <a:fillRect/>
          </a:stretch>
        </p:blipFill>
        <p:spPr bwMode="auto">
          <a:xfrm>
            <a:off x="4973706" y="0"/>
            <a:ext cx="4170294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8006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We name this principle the </a:t>
            </a:r>
            <a:r>
              <a:rPr lang="en-US" i="1" dirty="0" smtClean="0"/>
              <a:t>microcosm principle, after the theory, common in pre-modern correlative cosmologies, </a:t>
            </a:r>
            <a:r>
              <a:rPr lang="en-US" dirty="0" smtClean="0"/>
              <a:t>that every feature of the microcosm (e.g. the human soul) corresponds to some feature of the macrocosm. 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1800" dirty="0" smtClean="0"/>
              <a:t>John Baez &amp; James Dolan</a:t>
            </a:r>
          </a:p>
          <a:p>
            <a:pPr algn="r">
              <a:buNone/>
            </a:pPr>
            <a:r>
              <a:rPr lang="en-US" sz="1800" i="1" dirty="0" smtClean="0"/>
              <a:t>Higher-Dimensional Algebra III: </a:t>
            </a:r>
          </a:p>
          <a:p>
            <a:pPr algn="r">
              <a:buNone/>
            </a:pPr>
            <a:r>
              <a:rPr lang="en-US" sz="1800" i="1" dirty="0" smtClean="0"/>
              <a:t>n-Categories and the Algebra of </a:t>
            </a:r>
            <a:r>
              <a:rPr lang="en-US" sz="1800" i="1" dirty="0" err="1" smtClean="0"/>
              <a:t>Opetopes</a:t>
            </a:r>
            <a:endParaRPr lang="en-US" sz="1800" i="1" dirty="0" smtClean="0"/>
          </a:p>
          <a:p>
            <a:pPr algn="r">
              <a:buNone/>
            </a:pPr>
            <a:r>
              <a:rPr lang="en-US" sz="1800" dirty="0" smtClean="0"/>
              <a:t>Adv. Math. 1998</a:t>
            </a:r>
          </a:p>
          <a:p>
            <a:pPr algn="r">
              <a:buNone/>
            </a:pPr>
            <a:endParaRPr lang="de-DE" sz="20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Microcosm in macrocosm</a:t>
            </a:r>
          </a:p>
        </p:txBody>
      </p:sp>
    </p:spTree>
  </p:cSld>
  <p:clrMapOvr>
    <a:masterClrMapping/>
  </p:clrMapOvr>
  <p:transition advTm="94094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48021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500" dirty="0" smtClean="0"/>
              <a:t>You may have seen it</a:t>
            </a:r>
          </a:p>
          <a:p>
            <a:pPr lvl="1" eaLnBrk="1" hangingPunct="1"/>
            <a:r>
              <a:rPr lang="en-US" altLang="ja-JP" sz="2100" dirty="0" smtClean="0"/>
              <a:t>“a </a:t>
            </a:r>
            <a:r>
              <a:rPr lang="en-US" altLang="ja-JP" sz="2100" dirty="0" err="1" smtClean="0"/>
              <a:t>monoid</a:t>
            </a:r>
            <a:r>
              <a:rPr lang="en-US" altLang="ja-JP" sz="2100" dirty="0" smtClean="0"/>
              <a:t> is in a </a:t>
            </a:r>
            <a:r>
              <a:rPr lang="en-US" altLang="ja-JP" sz="2100" dirty="0" err="1" smtClean="0"/>
              <a:t>monoidal</a:t>
            </a:r>
            <a:r>
              <a:rPr lang="en-US" altLang="ja-JP" sz="2100" dirty="0" smtClean="0"/>
              <a:t> category”</a:t>
            </a:r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2" eaLnBrk="1" hangingPunct="1">
              <a:buFont typeface="Wingdings" pitchFamily="2" charset="2"/>
              <a:buNone/>
            </a:pPr>
            <a:endParaRPr lang="en-US" altLang="ja-JP" sz="20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The microcosm principle: </a:t>
            </a:r>
            <a:br>
              <a:rPr lang="en-US" altLang="ja-JP" dirty="0" smtClean="0"/>
            </a:br>
            <a:r>
              <a:rPr lang="en-US" altLang="ja-JP" dirty="0" smtClean="0"/>
              <a:t>you may have seen it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1828800"/>
            <a:ext cx="8153400" cy="29718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28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1524000"/>
            <a:ext cx="54102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monoid in a monoidal category</a:t>
            </a:r>
            <a:endParaRPr lang="de-AT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8310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9" y="2093404"/>
            <a:ext cx="7833541" cy="24785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Curved Up Arrow 6"/>
          <p:cNvSpPr/>
          <p:nvPr/>
        </p:nvSpPr>
        <p:spPr>
          <a:xfrm flipH="1">
            <a:off x="2895600" y="4648200"/>
            <a:ext cx="3429000" cy="914400"/>
          </a:xfrm>
          <a:prstGeom prst="curvedUpArrow">
            <a:avLst>
              <a:gd name="adj1" fmla="val 74159"/>
              <a:gd name="adj2" fmla="val 113046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002060"/>
                </a:solidFill>
              </a:rPr>
              <a:t>inner</a:t>
            </a:r>
            <a:r>
              <a:rPr lang="de-AT" b="1" dirty="0" smtClean="0">
                <a:solidFill>
                  <a:srgbClr val="C00000"/>
                </a:solidFill>
              </a:rPr>
              <a:t> </a:t>
            </a:r>
            <a:r>
              <a:rPr lang="de-AT" b="1" dirty="0" smtClean="0">
                <a:solidFill>
                  <a:schemeClr val="tx1"/>
                </a:solidFill>
              </a:rPr>
              <a:t>depends on</a:t>
            </a:r>
            <a:r>
              <a:rPr lang="de-AT" b="1" dirty="0" smtClean="0">
                <a:solidFill>
                  <a:srgbClr val="C00000"/>
                </a:solidFill>
              </a:rPr>
              <a:t> outer</a:t>
            </a:r>
            <a:endParaRPr lang="de-AT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3600" dirty="0" smtClean="0"/>
              <a:t>Formalizing the microcosm principle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524000" y="1295400"/>
            <a:ext cx="7162800" cy="17526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do we mean by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en-US" altLang="ja-JP" sz="32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microcosm principle</a:t>
            </a:r>
            <a:r>
              <a:rPr lang="en-US" altLang="ja-JP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”?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i.e. mathematical definition of such nested models?</a:t>
            </a:r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10000"/>
            <a:ext cx="3971867" cy="235458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066800" y="3505200"/>
            <a:ext cx="1828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Answer</a:t>
            </a:r>
            <a:endParaRPr lang="de-AT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57200" y="5791200"/>
            <a:ext cx="3276600" cy="1066800"/>
          </a:xfrm>
          <a:prstGeom prst="wedgeRoundRectCallout">
            <a:avLst>
              <a:gd name="adj1" fmla="val 32500"/>
              <a:gd name="adj2" fmla="val -67500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de-AT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algebraic theory </a:t>
            </a:r>
          </a:p>
          <a:p>
            <a:pPr algn="ctr">
              <a:spcBef>
                <a:spcPts val="0"/>
              </a:spcBef>
            </a:pPr>
            <a:r>
              <a:rPr lang="de-AT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 </a:t>
            </a:r>
            <a:r>
              <a:rPr lang="de-AT" sz="2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Lawvere theory</a:t>
            </a:r>
            <a:endParaRPr lang="de-AT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876800" y="5791200"/>
            <a:ext cx="3124200" cy="1066800"/>
          </a:xfrm>
          <a:prstGeom prst="wedgeRoundRectCallout">
            <a:avLst>
              <a:gd name="adj1" fmla="val -58269"/>
              <a:gd name="adj2" fmla="val -4750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de-AT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model</a:t>
            </a:r>
          </a:p>
          <a:p>
            <a:pPr>
              <a:spcBef>
                <a:spcPts val="0"/>
              </a:spcBef>
            </a:pPr>
            <a:r>
              <a:rPr lang="de-AT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 prod.-pres. functor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029200" y="3581400"/>
            <a:ext cx="3429000" cy="990600"/>
          </a:xfrm>
          <a:prstGeom prst="wedgeRoundRectCallout">
            <a:avLst>
              <a:gd name="adj1" fmla="val -55686"/>
              <a:gd name="adj2" fmla="val 8414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de-AT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inner model</a:t>
            </a:r>
          </a:p>
          <a:p>
            <a:pPr>
              <a:spcBef>
                <a:spcPts val="0"/>
              </a:spcBef>
            </a:pPr>
            <a:r>
              <a:rPr lang="de-AT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 lax natural trans.</a:t>
            </a:r>
          </a:p>
        </p:txBody>
      </p:sp>
      <p:sp>
        <p:nvSpPr>
          <p:cNvPr id="11" name="Freeform 10"/>
          <p:cNvSpPr/>
          <p:nvPr/>
        </p:nvSpPr>
        <p:spPr>
          <a:xfrm>
            <a:off x="3574473" y="5137265"/>
            <a:ext cx="3243712" cy="831581"/>
          </a:xfrm>
          <a:custGeom>
            <a:avLst/>
            <a:gdLst>
              <a:gd name="connsiteX0" fmla="*/ 33251 w 3243712"/>
              <a:gd name="connsiteY0" fmla="*/ 199506 h 831581"/>
              <a:gd name="connsiteX1" fmla="*/ 133003 w 3243712"/>
              <a:gd name="connsiteY1" fmla="*/ 133004 h 831581"/>
              <a:gd name="connsiteX2" fmla="*/ 232756 w 3243712"/>
              <a:gd name="connsiteY2" fmla="*/ 99753 h 831581"/>
              <a:gd name="connsiteX3" fmla="*/ 847898 w 3243712"/>
              <a:gd name="connsiteY3" fmla="*/ 116379 h 831581"/>
              <a:gd name="connsiteX4" fmla="*/ 864523 w 3243712"/>
              <a:gd name="connsiteY4" fmla="*/ 199506 h 831581"/>
              <a:gd name="connsiteX5" fmla="*/ 1064029 w 3243712"/>
              <a:gd name="connsiteY5" fmla="*/ 216131 h 831581"/>
              <a:gd name="connsiteX6" fmla="*/ 1529542 w 3243712"/>
              <a:gd name="connsiteY6" fmla="*/ 199506 h 831581"/>
              <a:gd name="connsiteX7" fmla="*/ 1579418 w 3243712"/>
              <a:gd name="connsiteY7" fmla="*/ 182880 h 831581"/>
              <a:gd name="connsiteX8" fmla="*/ 1596043 w 3243712"/>
              <a:gd name="connsiteY8" fmla="*/ 99753 h 831581"/>
              <a:gd name="connsiteX9" fmla="*/ 1645920 w 3243712"/>
              <a:gd name="connsiteY9" fmla="*/ 0 h 831581"/>
              <a:gd name="connsiteX10" fmla="*/ 1845425 w 3243712"/>
              <a:gd name="connsiteY10" fmla="*/ 16626 h 831581"/>
              <a:gd name="connsiteX11" fmla="*/ 1928552 w 3243712"/>
              <a:gd name="connsiteY11" fmla="*/ 33251 h 831581"/>
              <a:gd name="connsiteX12" fmla="*/ 2992582 w 3243712"/>
              <a:gd name="connsiteY12" fmla="*/ 66502 h 831581"/>
              <a:gd name="connsiteX13" fmla="*/ 3142211 w 3243712"/>
              <a:gd name="connsiteY13" fmla="*/ 83128 h 831581"/>
              <a:gd name="connsiteX14" fmla="*/ 3192087 w 3243712"/>
              <a:gd name="connsiteY14" fmla="*/ 299259 h 831581"/>
              <a:gd name="connsiteX15" fmla="*/ 3175462 w 3243712"/>
              <a:gd name="connsiteY15" fmla="*/ 565266 h 831581"/>
              <a:gd name="connsiteX16" fmla="*/ 2759825 w 3243712"/>
              <a:gd name="connsiteY16" fmla="*/ 532015 h 831581"/>
              <a:gd name="connsiteX17" fmla="*/ 1246909 w 3243712"/>
              <a:gd name="connsiteY17" fmla="*/ 548640 h 831581"/>
              <a:gd name="connsiteX18" fmla="*/ 1163782 w 3243712"/>
              <a:gd name="connsiteY18" fmla="*/ 565266 h 831581"/>
              <a:gd name="connsiteX19" fmla="*/ 1113905 w 3243712"/>
              <a:gd name="connsiteY19" fmla="*/ 581891 h 831581"/>
              <a:gd name="connsiteX20" fmla="*/ 1097280 w 3243712"/>
              <a:gd name="connsiteY20" fmla="*/ 814648 h 831581"/>
              <a:gd name="connsiteX21" fmla="*/ 1047403 w 3243712"/>
              <a:gd name="connsiteY21" fmla="*/ 831273 h 831581"/>
              <a:gd name="connsiteX22" fmla="*/ 598516 w 3243712"/>
              <a:gd name="connsiteY22" fmla="*/ 814648 h 831581"/>
              <a:gd name="connsiteX23" fmla="*/ 548640 w 3243712"/>
              <a:gd name="connsiteY23" fmla="*/ 781397 h 831581"/>
              <a:gd name="connsiteX24" fmla="*/ 532014 w 3243712"/>
              <a:gd name="connsiteY24" fmla="*/ 731520 h 831581"/>
              <a:gd name="connsiteX25" fmla="*/ 482138 w 3243712"/>
              <a:gd name="connsiteY25" fmla="*/ 681644 h 831581"/>
              <a:gd name="connsiteX26" fmla="*/ 465512 w 3243712"/>
              <a:gd name="connsiteY26" fmla="*/ 631768 h 831581"/>
              <a:gd name="connsiteX27" fmla="*/ 299258 w 3243712"/>
              <a:gd name="connsiteY27" fmla="*/ 465513 h 831581"/>
              <a:gd name="connsiteX28" fmla="*/ 199505 w 3243712"/>
              <a:gd name="connsiteY28" fmla="*/ 415637 h 831581"/>
              <a:gd name="connsiteX29" fmla="*/ 49876 w 3243712"/>
              <a:gd name="connsiteY29" fmla="*/ 399011 h 831581"/>
              <a:gd name="connsiteX30" fmla="*/ 0 w 3243712"/>
              <a:gd name="connsiteY30" fmla="*/ 299259 h 831581"/>
              <a:gd name="connsiteX31" fmla="*/ 49876 w 3243712"/>
              <a:gd name="connsiteY31" fmla="*/ 199506 h 831581"/>
              <a:gd name="connsiteX32" fmla="*/ 83127 w 3243712"/>
              <a:gd name="connsiteY32" fmla="*/ 182880 h 83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43712" h="831581">
                <a:moveTo>
                  <a:pt x="33251" y="199506"/>
                </a:moveTo>
                <a:cubicBezTo>
                  <a:pt x="66502" y="177339"/>
                  <a:pt x="95091" y="145641"/>
                  <a:pt x="133003" y="133004"/>
                </a:cubicBezTo>
                <a:lnTo>
                  <a:pt x="232756" y="99753"/>
                </a:lnTo>
                <a:cubicBezTo>
                  <a:pt x="437803" y="105295"/>
                  <a:pt x="645286" y="84388"/>
                  <a:pt x="847898" y="116379"/>
                </a:cubicBezTo>
                <a:cubicBezTo>
                  <a:pt x="875810" y="120786"/>
                  <a:pt x="838866" y="187664"/>
                  <a:pt x="864523" y="199506"/>
                </a:cubicBezTo>
                <a:cubicBezTo>
                  <a:pt x="925113" y="227471"/>
                  <a:pt x="997527" y="210589"/>
                  <a:pt x="1064029" y="216131"/>
                </a:cubicBezTo>
                <a:cubicBezTo>
                  <a:pt x="1219200" y="210589"/>
                  <a:pt x="1374594" y="209503"/>
                  <a:pt x="1529542" y="199506"/>
                </a:cubicBezTo>
                <a:cubicBezTo>
                  <a:pt x="1547030" y="198378"/>
                  <a:pt x="1569697" y="197462"/>
                  <a:pt x="1579418" y="182880"/>
                </a:cubicBezTo>
                <a:cubicBezTo>
                  <a:pt x="1595092" y="159368"/>
                  <a:pt x="1589189" y="127167"/>
                  <a:pt x="1596043" y="99753"/>
                </a:cubicBezTo>
                <a:cubicBezTo>
                  <a:pt x="1609809" y="44690"/>
                  <a:pt x="1613414" y="48760"/>
                  <a:pt x="1645920" y="0"/>
                </a:cubicBezTo>
                <a:cubicBezTo>
                  <a:pt x="1712422" y="5542"/>
                  <a:pt x="1779150" y="8829"/>
                  <a:pt x="1845425" y="16626"/>
                </a:cubicBezTo>
                <a:cubicBezTo>
                  <a:pt x="1873489" y="19928"/>
                  <a:pt x="1900410" y="30693"/>
                  <a:pt x="1928552" y="33251"/>
                </a:cubicBezTo>
                <a:cubicBezTo>
                  <a:pt x="2221204" y="59856"/>
                  <a:pt x="2807126" y="62556"/>
                  <a:pt x="2992582" y="66502"/>
                </a:cubicBezTo>
                <a:cubicBezTo>
                  <a:pt x="3042458" y="72044"/>
                  <a:pt x="3103371" y="51350"/>
                  <a:pt x="3142211" y="83128"/>
                </a:cubicBezTo>
                <a:cubicBezTo>
                  <a:pt x="3151803" y="90976"/>
                  <a:pt x="3185368" y="265662"/>
                  <a:pt x="3192087" y="299259"/>
                </a:cubicBezTo>
                <a:cubicBezTo>
                  <a:pt x="3186545" y="387928"/>
                  <a:pt x="3243712" y="508391"/>
                  <a:pt x="3175462" y="565266"/>
                </a:cubicBezTo>
                <a:cubicBezTo>
                  <a:pt x="3152867" y="584095"/>
                  <a:pt x="2842247" y="542317"/>
                  <a:pt x="2759825" y="532015"/>
                </a:cubicBezTo>
                <a:lnTo>
                  <a:pt x="1246909" y="548640"/>
                </a:lnTo>
                <a:cubicBezTo>
                  <a:pt x="1218657" y="549229"/>
                  <a:pt x="1191196" y="558412"/>
                  <a:pt x="1163782" y="565266"/>
                </a:cubicBezTo>
                <a:cubicBezTo>
                  <a:pt x="1146780" y="569516"/>
                  <a:pt x="1130531" y="576349"/>
                  <a:pt x="1113905" y="581891"/>
                </a:cubicBezTo>
                <a:cubicBezTo>
                  <a:pt x="1108363" y="659477"/>
                  <a:pt x="1117322" y="739491"/>
                  <a:pt x="1097280" y="814648"/>
                </a:cubicBezTo>
                <a:cubicBezTo>
                  <a:pt x="1092764" y="831581"/>
                  <a:pt x="1064928" y="831273"/>
                  <a:pt x="1047403" y="831273"/>
                </a:cubicBezTo>
                <a:cubicBezTo>
                  <a:pt x="897671" y="831273"/>
                  <a:pt x="748145" y="820190"/>
                  <a:pt x="598516" y="814648"/>
                </a:cubicBezTo>
                <a:cubicBezTo>
                  <a:pt x="581891" y="803564"/>
                  <a:pt x="561122" y="797000"/>
                  <a:pt x="548640" y="781397"/>
                </a:cubicBezTo>
                <a:cubicBezTo>
                  <a:pt x="537692" y="767712"/>
                  <a:pt x="541735" y="746102"/>
                  <a:pt x="532014" y="731520"/>
                </a:cubicBezTo>
                <a:cubicBezTo>
                  <a:pt x="518972" y="711957"/>
                  <a:pt x="498763" y="698269"/>
                  <a:pt x="482138" y="681644"/>
                </a:cubicBezTo>
                <a:cubicBezTo>
                  <a:pt x="476596" y="665019"/>
                  <a:pt x="474023" y="647087"/>
                  <a:pt x="465512" y="631768"/>
                </a:cubicBezTo>
                <a:cubicBezTo>
                  <a:pt x="400313" y="514410"/>
                  <a:pt x="408792" y="538536"/>
                  <a:pt x="299258" y="465513"/>
                </a:cubicBezTo>
                <a:cubicBezTo>
                  <a:pt x="260958" y="439979"/>
                  <a:pt x="245396" y="423286"/>
                  <a:pt x="199505" y="415637"/>
                </a:cubicBezTo>
                <a:cubicBezTo>
                  <a:pt x="150005" y="407387"/>
                  <a:pt x="99752" y="404553"/>
                  <a:pt x="49876" y="399011"/>
                </a:cubicBezTo>
                <a:cubicBezTo>
                  <a:pt x="33064" y="373793"/>
                  <a:pt x="0" y="333676"/>
                  <a:pt x="0" y="299259"/>
                </a:cubicBezTo>
                <a:cubicBezTo>
                  <a:pt x="0" y="272214"/>
                  <a:pt x="33063" y="216319"/>
                  <a:pt x="49876" y="199506"/>
                </a:cubicBezTo>
                <a:cubicBezTo>
                  <a:pt x="58638" y="190744"/>
                  <a:pt x="72043" y="188422"/>
                  <a:pt x="83127" y="18288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Freeform 15"/>
          <p:cNvSpPr/>
          <p:nvPr/>
        </p:nvSpPr>
        <p:spPr>
          <a:xfrm>
            <a:off x="3489960" y="3949945"/>
            <a:ext cx="1996968" cy="1397252"/>
          </a:xfrm>
          <a:custGeom>
            <a:avLst/>
            <a:gdLst>
              <a:gd name="connsiteX0" fmla="*/ 114300 w 1996968"/>
              <a:gd name="connsiteY0" fmla="*/ 1155455 h 1397252"/>
              <a:gd name="connsiteX1" fmla="*/ 99060 w 1996968"/>
              <a:gd name="connsiteY1" fmla="*/ 1109735 h 1397252"/>
              <a:gd name="connsiteX2" fmla="*/ 91440 w 1996968"/>
              <a:gd name="connsiteY2" fmla="*/ 1086875 h 1397252"/>
              <a:gd name="connsiteX3" fmla="*/ 76200 w 1996968"/>
              <a:gd name="connsiteY3" fmla="*/ 1064015 h 1397252"/>
              <a:gd name="connsiteX4" fmla="*/ 68580 w 1996968"/>
              <a:gd name="connsiteY4" fmla="*/ 1041155 h 1397252"/>
              <a:gd name="connsiteX5" fmla="*/ 38100 w 1996968"/>
              <a:gd name="connsiteY5" fmla="*/ 995435 h 1397252"/>
              <a:gd name="connsiteX6" fmla="*/ 7620 w 1996968"/>
              <a:gd name="connsiteY6" fmla="*/ 926855 h 1397252"/>
              <a:gd name="connsiteX7" fmla="*/ 0 w 1996968"/>
              <a:gd name="connsiteY7" fmla="*/ 903995 h 1397252"/>
              <a:gd name="connsiteX8" fmla="*/ 15240 w 1996968"/>
              <a:gd name="connsiteY8" fmla="*/ 782075 h 1397252"/>
              <a:gd name="connsiteX9" fmla="*/ 45720 w 1996968"/>
              <a:gd name="connsiteY9" fmla="*/ 736355 h 1397252"/>
              <a:gd name="connsiteX10" fmla="*/ 53340 w 1996968"/>
              <a:gd name="connsiteY10" fmla="*/ 713495 h 1397252"/>
              <a:gd name="connsiteX11" fmla="*/ 83820 w 1996968"/>
              <a:gd name="connsiteY11" fmla="*/ 667775 h 1397252"/>
              <a:gd name="connsiteX12" fmla="*/ 160020 w 1996968"/>
              <a:gd name="connsiteY12" fmla="*/ 614435 h 1397252"/>
              <a:gd name="connsiteX13" fmla="*/ 205740 w 1996968"/>
              <a:gd name="connsiteY13" fmla="*/ 599195 h 1397252"/>
              <a:gd name="connsiteX14" fmla="*/ 243840 w 1996968"/>
              <a:gd name="connsiteY14" fmla="*/ 568715 h 1397252"/>
              <a:gd name="connsiteX15" fmla="*/ 289560 w 1996968"/>
              <a:gd name="connsiteY15" fmla="*/ 538235 h 1397252"/>
              <a:gd name="connsiteX16" fmla="*/ 320040 w 1996968"/>
              <a:gd name="connsiteY16" fmla="*/ 515375 h 1397252"/>
              <a:gd name="connsiteX17" fmla="*/ 342900 w 1996968"/>
              <a:gd name="connsiteY17" fmla="*/ 507755 h 1397252"/>
              <a:gd name="connsiteX18" fmla="*/ 388620 w 1996968"/>
              <a:gd name="connsiteY18" fmla="*/ 477275 h 1397252"/>
              <a:gd name="connsiteX19" fmla="*/ 411480 w 1996968"/>
              <a:gd name="connsiteY19" fmla="*/ 462035 h 1397252"/>
              <a:gd name="connsiteX20" fmla="*/ 434340 w 1996968"/>
              <a:gd name="connsiteY20" fmla="*/ 446795 h 1397252"/>
              <a:gd name="connsiteX21" fmla="*/ 457200 w 1996968"/>
              <a:gd name="connsiteY21" fmla="*/ 423935 h 1397252"/>
              <a:gd name="connsiteX22" fmla="*/ 487680 w 1996968"/>
              <a:gd name="connsiteY22" fmla="*/ 378215 h 1397252"/>
              <a:gd name="connsiteX23" fmla="*/ 525780 w 1996968"/>
              <a:gd name="connsiteY23" fmla="*/ 324875 h 1397252"/>
              <a:gd name="connsiteX24" fmla="*/ 571500 w 1996968"/>
              <a:gd name="connsiteY24" fmla="*/ 256295 h 1397252"/>
              <a:gd name="connsiteX25" fmla="*/ 586740 w 1996968"/>
              <a:gd name="connsiteY25" fmla="*/ 233435 h 1397252"/>
              <a:gd name="connsiteX26" fmla="*/ 624840 w 1996968"/>
              <a:gd name="connsiteY26" fmla="*/ 187715 h 1397252"/>
              <a:gd name="connsiteX27" fmla="*/ 670560 w 1996968"/>
              <a:gd name="connsiteY27" fmla="*/ 96275 h 1397252"/>
              <a:gd name="connsiteX28" fmla="*/ 739140 w 1996968"/>
              <a:gd name="connsiteY28" fmla="*/ 58175 h 1397252"/>
              <a:gd name="connsiteX29" fmla="*/ 762000 w 1996968"/>
              <a:gd name="connsiteY29" fmla="*/ 42935 h 1397252"/>
              <a:gd name="connsiteX30" fmla="*/ 800100 w 1996968"/>
              <a:gd name="connsiteY30" fmla="*/ 35315 h 1397252"/>
              <a:gd name="connsiteX31" fmla="*/ 822960 w 1996968"/>
              <a:gd name="connsiteY31" fmla="*/ 20075 h 1397252"/>
              <a:gd name="connsiteX32" fmla="*/ 952500 w 1996968"/>
              <a:gd name="connsiteY32" fmla="*/ 20075 h 1397252"/>
              <a:gd name="connsiteX33" fmla="*/ 1005840 w 1996968"/>
              <a:gd name="connsiteY33" fmla="*/ 65795 h 1397252"/>
              <a:gd name="connsiteX34" fmla="*/ 1036320 w 1996968"/>
              <a:gd name="connsiteY34" fmla="*/ 119135 h 1397252"/>
              <a:gd name="connsiteX35" fmla="*/ 1059180 w 1996968"/>
              <a:gd name="connsiteY35" fmla="*/ 141995 h 1397252"/>
              <a:gd name="connsiteX36" fmla="*/ 1082040 w 1996968"/>
              <a:gd name="connsiteY36" fmla="*/ 187715 h 1397252"/>
              <a:gd name="connsiteX37" fmla="*/ 1089660 w 1996968"/>
              <a:gd name="connsiteY37" fmla="*/ 256295 h 1397252"/>
              <a:gd name="connsiteX38" fmla="*/ 1112520 w 1996968"/>
              <a:gd name="connsiteY38" fmla="*/ 302015 h 1397252"/>
              <a:gd name="connsiteX39" fmla="*/ 1135380 w 1996968"/>
              <a:gd name="connsiteY39" fmla="*/ 324875 h 1397252"/>
              <a:gd name="connsiteX40" fmla="*/ 1173480 w 1996968"/>
              <a:gd name="connsiteY40" fmla="*/ 362975 h 1397252"/>
              <a:gd name="connsiteX41" fmla="*/ 1211580 w 1996968"/>
              <a:gd name="connsiteY41" fmla="*/ 431555 h 1397252"/>
              <a:gd name="connsiteX42" fmla="*/ 1226820 w 1996968"/>
              <a:gd name="connsiteY42" fmla="*/ 454415 h 1397252"/>
              <a:gd name="connsiteX43" fmla="*/ 1234440 w 1996968"/>
              <a:gd name="connsiteY43" fmla="*/ 477275 h 1397252"/>
              <a:gd name="connsiteX44" fmla="*/ 1280160 w 1996968"/>
              <a:gd name="connsiteY44" fmla="*/ 492515 h 1397252"/>
              <a:gd name="connsiteX45" fmla="*/ 1303020 w 1996968"/>
              <a:gd name="connsiteY45" fmla="*/ 500135 h 1397252"/>
              <a:gd name="connsiteX46" fmla="*/ 1348740 w 1996968"/>
              <a:gd name="connsiteY46" fmla="*/ 530615 h 1397252"/>
              <a:gd name="connsiteX47" fmla="*/ 1371600 w 1996968"/>
              <a:gd name="connsiteY47" fmla="*/ 553475 h 1397252"/>
              <a:gd name="connsiteX48" fmla="*/ 1417320 w 1996968"/>
              <a:gd name="connsiteY48" fmla="*/ 568715 h 1397252"/>
              <a:gd name="connsiteX49" fmla="*/ 1440180 w 1996968"/>
              <a:gd name="connsiteY49" fmla="*/ 583955 h 1397252"/>
              <a:gd name="connsiteX50" fmla="*/ 1485900 w 1996968"/>
              <a:gd name="connsiteY50" fmla="*/ 599195 h 1397252"/>
              <a:gd name="connsiteX51" fmla="*/ 1508760 w 1996968"/>
              <a:gd name="connsiteY51" fmla="*/ 614435 h 1397252"/>
              <a:gd name="connsiteX52" fmla="*/ 1569720 w 1996968"/>
              <a:gd name="connsiteY52" fmla="*/ 629675 h 1397252"/>
              <a:gd name="connsiteX53" fmla="*/ 1615440 w 1996968"/>
              <a:gd name="connsiteY53" fmla="*/ 652535 h 1397252"/>
              <a:gd name="connsiteX54" fmla="*/ 1630680 w 1996968"/>
              <a:gd name="connsiteY54" fmla="*/ 675395 h 1397252"/>
              <a:gd name="connsiteX55" fmla="*/ 1638300 w 1996968"/>
              <a:gd name="connsiteY55" fmla="*/ 698255 h 1397252"/>
              <a:gd name="connsiteX56" fmla="*/ 1714500 w 1996968"/>
              <a:gd name="connsiteY56" fmla="*/ 721115 h 1397252"/>
              <a:gd name="connsiteX57" fmla="*/ 1737360 w 1996968"/>
              <a:gd name="connsiteY57" fmla="*/ 743975 h 1397252"/>
              <a:gd name="connsiteX58" fmla="*/ 1760220 w 1996968"/>
              <a:gd name="connsiteY58" fmla="*/ 751595 h 1397252"/>
              <a:gd name="connsiteX59" fmla="*/ 1767840 w 1996968"/>
              <a:gd name="connsiteY59" fmla="*/ 812555 h 1397252"/>
              <a:gd name="connsiteX60" fmla="*/ 1775460 w 1996968"/>
              <a:gd name="connsiteY60" fmla="*/ 835415 h 1397252"/>
              <a:gd name="connsiteX61" fmla="*/ 1790700 w 1996968"/>
              <a:gd name="connsiteY61" fmla="*/ 888755 h 1397252"/>
              <a:gd name="connsiteX62" fmla="*/ 1805940 w 1996968"/>
              <a:gd name="connsiteY62" fmla="*/ 911615 h 1397252"/>
              <a:gd name="connsiteX63" fmla="*/ 1813560 w 1996968"/>
              <a:gd name="connsiteY63" fmla="*/ 957335 h 1397252"/>
              <a:gd name="connsiteX64" fmla="*/ 1965960 w 1996968"/>
              <a:gd name="connsiteY64" fmla="*/ 987815 h 1397252"/>
              <a:gd name="connsiteX65" fmla="*/ 1981200 w 1996968"/>
              <a:gd name="connsiteY65" fmla="*/ 1010675 h 1397252"/>
              <a:gd name="connsiteX66" fmla="*/ 1981200 w 1996968"/>
              <a:gd name="connsiteY66" fmla="*/ 1124975 h 1397252"/>
              <a:gd name="connsiteX67" fmla="*/ 1905000 w 1996968"/>
              <a:gd name="connsiteY67" fmla="*/ 1132595 h 1397252"/>
              <a:gd name="connsiteX68" fmla="*/ 1912620 w 1996968"/>
              <a:gd name="connsiteY68" fmla="*/ 1163075 h 1397252"/>
              <a:gd name="connsiteX69" fmla="*/ 1889760 w 1996968"/>
              <a:gd name="connsiteY69" fmla="*/ 1178315 h 1397252"/>
              <a:gd name="connsiteX70" fmla="*/ 1691640 w 1996968"/>
              <a:gd name="connsiteY70" fmla="*/ 1185935 h 1397252"/>
              <a:gd name="connsiteX71" fmla="*/ 1668780 w 1996968"/>
              <a:gd name="connsiteY71" fmla="*/ 1208795 h 1397252"/>
              <a:gd name="connsiteX72" fmla="*/ 1645920 w 1996968"/>
              <a:gd name="connsiteY72" fmla="*/ 1224035 h 1397252"/>
              <a:gd name="connsiteX73" fmla="*/ 1630680 w 1996968"/>
              <a:gd name="connsiteY73" fmla="*/ 1269755 h 1397252"/>
              <a:gd name="connsiteX74" fmla="*/ 1623060 w 1996968"/>
              <a:gd name="connsiteY74" fmla="*/ 1292615 h 1397252"/>
              <a:gd name="connsiteX75" fmla="*/ 1607820 w 1996968"/>
              <a:gd name="connsiteY75" fmla="*/ 1315475 h 1397252"/>
              <a:gd name="connsiteX76" fmla="*/ 1402080 w 1996968"/>
              <a:gd name="connsiteY76" fmla="*/ 1323095 h 1397252"/>
              <a:gd name="connsiteX77" fmla="*/ 1325880 w 1996968"/>
              <a:gd name="connsiteY77" fmla="*/ 1330715 h 1397252"/>
              <a:gd name="connsiteX78" fmla="*/ 899160 w 1996968"/>
              <a:gd name="connsiteY78" fmla="*/ 1307855 h 1397252"/>
              <a:gd name="connsiteX79" fmla="*/ 883920 w 1996968"/>
              <a:gd name="connsiteY79" fmla="*/ 1284995 h 1397252"/>
              <a:gd name="connsiteX80" fmla="*/ 838200 w 1996968"/>
              <a:gd name="connsiteY80" fmla="*/ 1254515 h 1397252"/>
              <a:gd name="connsiteX81" fmla="*/ 822960 w 1996968"/>
              <a:gd name="connsiteY81" fmla="*/ 1231655 h 1397252"/>
              <a:gd name="connsiteX82" fmla="*/ 800100 w 1996968"/>
              <a:gd name="connsiteY82" fmla="*/ 1224035 h 1397252"/>
              <a:gd name="connsiteX83" fmla="*/ 777240 w 1996968"/>
              <a:gd name="connsiteY83" fmla="*/ 1208795 h 1397252"/>
              <a:gd name="connsiteX84" fmla="*/ 723900 w 1996968"/>
              <a:gd name="connsiteY84" fmla="*/ 1193555 h 1397252"/>
              <a:gd name="connsiteX85" fmla="*/ 701040 w 1996968"/>
              <a:gd name="connsiteY85" fmla="*/ 1178315 h 1397252"/>
              <a:gd name="connsiteX86" fmla="*/ 678180 w 1996968"/>
              <a:gd name="connsiteY86" fmla="*/ 1170695 h 1397252"/>
              <a:gd name="connsiteX87" fmla="*/ 114300 w 1996968"/>
              <a:gd name="connsiteY87" fmla="*/ 1163075 h 1397252"/>
              <a:gd name="connsiteX88" fmla="*/ 114300 w 1996968"/>
              <a:gd name="connsiteY88" fmla="*/ 1155455 h 139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996968" h="1397252">
                <a:moveTo>
                  <a:pt x="114300" y="1155455"/>
                </a:moveTo>
                <a:lnTo>
                  <a:pt x="99060" y="1109735"/>
                </a:lnTo>
                <a:cubicBezTo>
                  <a:pt x="96520" y="1102115"/>
                  <a:pt x="95895" y="1093558"/>
                  <a:pt x="91440" y="1086875"/>
                </a:cubicBezTo>
                <a:cubicBezTo>
                  <a:pt x="86360" y="1079255"/>
                  <a:pt x="80296" y="1072206"/>
                  <a:pt x="76200" y="1064015"/>
                </a:cubicBezTo>
                <a:cubicBezTo>
                  <a:pt x="72608" y="1056831"/>
                  <a:pt x="72481" y="1048176"/>
                  <a:pt x="68580" y="1041155"/>
                </a:cubicBezTo>
                <a:cubicBezTo>
                  <a:pt x="59685" y="1025144"/>
                  <a:pt x="48260" y="1010675"/>
                  <a:pt x="38100" y="995435"/>
                </a:cubicBezTo>
                <a:cubicBezTo>
                  <a:pt x="13949" y="959209"/>
                  <a:pt x="25756" y="981263"/>
                  <a:pt x="7620" y="926855"/>
                </a:cubicBezTo>
                <a:lnTo>
                  <a:pt x="0" y="903995"/>
                </a:lnTo>
                <a:cubicBezTo>
                  <a:pt x="5080" y="863355"/>
                  <a:pt x="4464" y="821588"/>
                  <a:pt x="15240" y="782075"/>
                </a:cubicBezTo>
                <a:cubicBezTo>
                  <a:pt x="20059" y="764404"/>
                  <a:pt x="39928" y="753731"/>
                  <a:pt x="45720" y="736355"/>
                </a:cubicBezTo>
                <a:cubicBezTo>
                  <a:pt x="48260" y="728735"/>
                  <a:pt x="49439" y="720516"/>
                  <a:pt x="53340" y="713495"/>
                </a:cubicBezTo>
                <a:cubicBezTo>
                  <a:pt x="62235" y="697484"/>
                  <a:pt x="69167" y="678765"/>
                  <a:pt x="83820" y="667775"/>
                </a:cubicBezTo>
                <a:cubicBezTo>
                  <a:pt x="97731" y="657342"/>
                  <a:pt x="148763" y="618187"/>
                  <a:pt x="160020" y="614435"/>
                </a:cubicBezTo>
                <a:lnTo>
                  <a:pt x="205740" y="599195"/>
                </a:lnTo>
                <a:cubicBezTo>
                  <a:pt x="233899" y="556956"/>
                  <a:pt x="204869" y="590366"/>
                  <a:pt x="243840" y="568715"/>
                </a:cubicBezTo>
                <a:cubicBezTo>
                  <a:pt x="259851" y="559820"/>
                  <a:pt x="274907" y="549225"/>
                  <a:pt x="289560" y="538235"/>
                </a:cubicBezTo>
                <a:cubicBezTo>
                  <a:pt x="299720" y="530615"/>
                  <a:pt x="309013" y="521676"/>
                  <a:pt x="320040" y="515375"/>
                </a:cubicBezTo>
                <a:cubicBezTo>
                  <a:pt x="327014" y="511390"/>
                  <a:pt x="335879" y="511656"/>
                  <a:pt x="342900" y="507755"/>
                </a:cubicBezTo>
                <a:cubicBezTo>
                  <a:pt x="358911" y="498860"/>
                  <a:pt x="373380" y="487435"/>
                  <a:pt x="388620" y="477275"/>
                </a:cubicBezTo>
                <a:lnTo>
                  <a:pt x="411480" y="462035"/>
                </a:lnTo>
                <a:cubicBezTo>
                  <a:pt x="419100" y="456955"/>
                  <a:pt x="427864" y="453271"/>
                  <a:pt x="434340" y="446795"/>
                </a:cubicBezTo>
                <a:cubicBezTo>
                  <a:pt x="441960" y="439175"/>
                  <a:pt x="450584" y="432441"/>
                  <a:pt x="457200" y="423935"/>
                </a:cubicBezTo>
                <a:cubicBezTo>
                  <a:pt x="468445" y="409477"/>
                  <a:pt x="474728" y="391167"/>
                  <a:pt x="487680" y="378215"/>
                </a:cubicBezTo>
                <a:cubicBezTo>
                  <a:pt x="528087" y="337808"/>
                  <a:pt x="495691" y="375023"/>
                  <a:pt x="525780" y="324875"/>
                </a:cubicBezTo>
                <a:lnTo>
                  <a:pt x="571500" y="256295"/>
                </a:lnTo>
                <a:cubicBezTo>
                  <a:pt x="576580" y="248675"/>
                  <a:pt x="580264" y="239911"/>
                  <a:pt x="586740" y="233435"/>
                </a:cubicBezTo>
                <a:cubicBezTo>
                  <a:pt x="601096" y="219079"/>
                  <a:pt x="616353" y="206811"/>
                  <a:pt x="624840" y="187715"/>
                </a:cubicBezTo>
                <a:cubicBezTo>
                  <a:pt x="633073" y="169191"/>
                  <a:pt x="645763" y="104541"/>
                  <a:pt x="670560" y="96275"/>
                </a:cubicBezTo>
                <a:cubicBezTo>
                  <a:pt x="710796" y="82863"/>
                  <a:pt x="686737" y="93110"/>
                  <a:pt x="739140" y="58175"/>
                </a:cubicBezTo>
                <a:cubicBezTo>
                  <a:pt x="746760" y="53095"/>
                  <a:pt x="753020" y="44731"/>
                  <a:pt x="762000" y="42935"/>
                </a:cubicBezTo>
                <a:lnTo>
                  <a:pt x="800100" y="35315"/>
                </a:lnTo>
                <a:cubicBezTo>
                  <a:pt x="807720" y="30235"/>
                  <a:pt x="814769" y="24171"/>
                  <a:pt x="822960" y="20075"/>
                </a:cubicBezTo>
                <a:cubicBezTo>
                  <a:pt x="863109" y="0"/>
                  <a:pt x="911185" y="17124"/>
                  <a:pt x="952500" y="20075"/>
                </a:cubicBezTo>
                <a:cubicBezTo>
                  <a:pt x="968509" y="32082"/>
                  <a:pt x="993594" y="48650"/>
                  <a:pt x="1005840" y="65795"/>
                </a:cubicBezTo>
                <a:cubicBezTo>
                  <a:pt x="1043105" y="117966"/>
                  <a:pt x="1000324" y="75940"/>
                  <a:pt x="1036320" y="119135"/>
                </a:cubicBezTo>
                <a:cubicBezTo>
                  <a:pt x="1043219" y="127414"/>
                  <a:pt x="1052281" y="133716"/>
                  <a:pt x="1059180" y="141995"/>
                </a:cubicBezTo>
                <a:cubicBezTo>
                  <a:pt x="1075593" y="161690"/>
                  <a:pt x="1074403" y="164804"/>
                  <a:pt x="1082040" y="187715"/>
                </a:cubicBezTo>
                <a:cubicBezTo>
                  <a:pt x="1084580" y="210575"/>
                  <a:pt x="1085879" y="233607"/>
                  <a:pt x="1089660" y="256295"/>
                </a:cubicBezTo>
                <a:cubicBezTo>
                  <a:pt x="1092524" y="273478"/>
                  <a:pt x="1101549" y="288850"/>
                  <a:pt x="1112520" y="302015"/>
                </a:cubicBezTo>
                <a:cubicBezTo>
                  <a:pt x="1119419" y="310294"/>
                  <a:pt x="1128481" y="316596"/>
                  <a:pt x="1135380" y="324875"/>
                </a:cubicBezTo>
                <a:cubicBezTo>
                  <a:pt x="1167130" y="362975"/>
                  <a:pt x="1131570" y="335035"/>
                  <a:pt x="1173480" y="362975"/>
                </a:cubicBezTo>
                <a:cubicBezTo>
                  <a:pt x="1186892" y="403211"/>
                  <a:pt x="1176645" y="379152"/>
                  <a:pt x="1211580" y="431555"/>
                </a:cubicBezTo>
                <a:cubicBezTo>
                  <a:pt x="1216660" y="439175"/>
                  <a:pt x="1223924" y="445727"/>
                  <a:pt x="1226820" y="454415"/>
                </a:cubicBezTo>
                <a:cubicBezTo>
                  <a:pt x="1229360" y="462035"/>
                  <a:pt x="1227904" y="472606"/>
                  <a:pt x="1234440" y="477275"/>
                </a:cubicBezTo>
                <a:cubicBezTo>
                  <a:pt x="1247512" y="486612"/>
                  <a:pt x="1264920" y="487435"/>
                  <a:pt x="1280160" y="492515"/>
                </a:cubicBezTo>
                <a:cubicBezTo>
                  <a:pt x="1287780" y="495055"/>
                  <a:pt x="1296337" y="495680"/>
                  <a:pt x="1303020" y="500135"/>
                </a:cubicBezTo>
                <a:cubicBezTo>
                  <a:pt x="1318260" y="510295"/>
                  <a:pt x="1335788" y="517663"/>
                  <a:pt x="1348740" y="530615"/>
                </a:cubicBezTo>
                <a:cubicBezTo>
                  <a:pt x="1356360" y="538235"/>
                  <a:pt x="1362180" y="548242"/>
                  <a:pt x="1371600" y="553475"/>
                </a:cubicBezTo>
                <a:cubicBezTo>
                  <a:pt x="1385643" y="561277"/>
                  <a:pt x="1403954" y="559804"/>
                  <a:pt x="1417320" y="568715"/>
                </a:cubicBezTo>
                <a:cubicBezTo>
                  <a:pt x="1424940" y="573795"/>
                  <a:pt x="1431811" y="580236"/>
                  <a:pt x="1440180" y="583955"/>
                </a:cubicBezTo>
                <a:cubicBezTo>
                  <a:pt x="1454860" y="590479"/>
                  <a:pt x="1472534" y="590284"/>
                  <a:pt x="1485900" y="599195"/>
                </a:cubicBezTo>
                <a:cubicBezTo>
                  <a:pt x="1493520" y="604275"/>
                  <a:pt x="1500569" y="610339"/>
                  <a:pt x="1508760" y="614435"/>
                </a:cubicBezTo>
                <a:cubicBezTo>
                  <a:pt x="1526178" y="623144"/>
                  <a:pt x="1552330" y="625328"/>
                  <a:pt x="1569720" y="629675"/>
                </a:cubicBezTo>
                <a:cubicBezTo>
                  <a:pt x="1594959" y="635985"/>
                  <a:pt x="1593091" y="637636"/>
                  <a:pt x="1615440" y="652535"/>
                </a:cubicBezTo>
                <a:cubicBezTo>
                  <a:pt x="1620520" y="660155"/>
                  <a:pt x="1626584" y="667204"/>
                  <a:pt x="1630680" y="675395"/>
                </a:cubicBezTo>
                <a:cubicBezTo>
                  <a:pt x="1634272" y="682579"/>
                  <a:pt x="1631764" y="693586"/>
                  <a:pt x="1638300" y="698255"/>
                </a:cubicBezTo>
                <a:cubicBezTo>
                  <a:pt x="1648289" y="705390"/>
                  <a:pt x="1698206" y="717041"/>
                  <a:pt x="1714500" y="721115"/>
                </a:cubicBezTo>
                <a:cubicBezTo>
                  <a:pt x="1722120" y="728735"/>
                  <a:pt x="1728394" y="737997"/>
                  <a:pt x="1737360" y="743975"/>
                </a:cubicBezTo>
                <a:cubicBezTo>
                  <a:pt x="1744043" y="748430"/>
                  <a:pt x="1756958" y="744255"/>
                  <a:pt x="1760220" y="751595"/>
                </a:cubicBezTo>
                <a:cubicBezTo>
                  <a:pt x="1768537" y="770308"/>
                  <a:pt x="1764177" y="792407"/>
                  <a:pt x="1767840" y="812555"/>
                </a:cubicBezTo>
                <a:cubicBezTo>
                  <a:pt x="1769277" y="820458"/>
                  <a:pt x="1773253" y="827692"/>
                  <a:pt x="1775460" y="835415"/>
                </a:cubicBezTo>
                <a:cubicBezTo>
                  <a:pt x="1778715" y="846808"/>
                  <a:pt x="1784610" y="876575"/>
                  <a:pt x="1790700" y="888755"/>
                </a:cubicBezTo>
                <a:cubicBezTo>
                  <a:pt x="1794796" y="896946"/>
                  <a:pt x="1800860" y="903995"/>
                  <a:pt x="1805940" y="911615"/>
                </a:cubicBezTo>
                <a:cubicBezTo>
                  <a:pt x="1808480" y="926855"/>
                  <a:pt x="1810208" y="942253"/>
                  <a:pt x="1813560" y="957335"/>
                </a:cubicBezTo>
                <a:cubicBezTo>
                  <a:pt x="1828738" y="1025635"/>
                  <a:pt x="1859634" y="982219"/>
                  <a:pt x="1965960" y="987815"/>
                </a:cubicBezTo>
                <a:cubicBezTo>
                  <a:pt x="1971040" y="995435"/>
                  <a:pt x="1977104" y="1002484"/>
                  <a:pt x="1981200" y="1010675"/>
                </a:cubicBezTo>
                <a:cubicBezTo>
                  <a:pt x="1996527" y="1041330"/>
                  <a:pt x="1996968" y="1106340"/>
                  <a:pt x="1981200" y="1124975"/>
                </a:cubicBezTo>
                <a:cubicBezTo>
                  <a:pt x="1964711" y="1144462"/>
                  <a:pt x="1930400" y="1130055"/>
                  <a:pt x="1905000" y="1132595"/>
                </a:cubicBezTo>
                <a:cubicBezTo>
                  <a:pt x="1907540" y="1142755"/>
                  <a:pt x="1915932" y="1153140"/>
                  <a:pt x="1912620" y="1163075"/>
                </a:cubicBezTo>
                <a:cubicBezTo>
                  <a:pt x="1909724" y="1171763"/>
                  <a:pt x="1898869" y="1177373"/>
                  <a:pt x="1889760" y="1178315"/>
                </a:cubicBezTo>
                <a:cubicBezTo>
                  <a:pt x="1824022" y="1185115"/>
                  <a:pt x="1757680" y="1183395"/>
                  <a:pt x="1691640" y="1185935"/>
                </a:cubicBezTo>
                <a:cubicBezTo>
                  <a:pt x="1684020" y="1193555"/>
                  <a:pt x="1677059" y="1201896"/>
                  <a:pt x="1668780" y="1208795"/>
                </a:cubicBezTo>
                <a:cubicBezTo>
                  <a:pt x="1661745" y="1214658"/>
                  <a:pt x="1650774" y="1216269"/>
                  <a:pt x="1645920" y="1224035"/>
                </a:cubicBezTo>
                <a:cubicBezTo>
                  <a:pt x="1637406" y="1237658"/>
                  <a:pt x="1635760" y="1254515"/>
                  <a:pt x="1630680" y="1269755"/>
                </a:cubicBezTo>
                <a:cubicBezTo>
                  <a:pt x="1628140" y="1277375"/>
                  <a:pt x="1627515" y="1285932"/>
                  <a:pt x="1623060" y="1292615"/>
                </a:cubicBezTo>
                <a:cubicBezTo>
                  <a:pt x="1617980" y="1300235"/>
                  <a:pt x="1616892" y="1314224"/>
                  <a:pt x="1607820" y="1315475"/>
                </a:cubicBezTo>
                <a:cubicBezTo>
                  <a:pt x="1539837" y="1324852"/>
                  <a:pt x="1470660" y="1320555"/>
                  <a:pt x="1402080" y="1323095"/>
                </a:cubicBezTo>
                <a:cubicBezTo>
                  <a:pt x="1376680" y="1325635"/>
                  <a:pt x="1351407" y="1330715"/>
                  <a:pt x="1325880" y="1330715"/>
                </a:cubicBezTo>
                <a:cubicBezTo>
                  <a:pt x="924553" y="1330715"/>
                  <a:pt x="1033255" y="1397252"/>
                  <a:pt x="899160" y="1307855"/>
                </a:cubicBezTo>
                <a:cubicBezTo>
                  <a:pt x="894080" y="1300235"/>
                  <a:pt x="890812" y="1291026"/>
                  <a:pt x="883920" y="1284995"/>
                </a:cubicBezTo>
                <a:cubicBezTo>
                  <a:pt x="870136" y="1272934"/>
                  <a:pt x="838200" y="1254515"/>
                  <a:pt x="838200" y="1254515"/>
                </a:cubicBezTo>
                <a:cubicBezTo>
                  <a:pt x="833120" y="1246895"/>
                  <a:pt x="830111" y="1237376"/>
                  <a:pt x="822960" y="1231655"/>
                </a:cubicBezTo>
                <a:cubicBezTo>
                  <a:pt x="816688" y="1226637"/>
                  <a:pt x="807284" y="1227627"/>
                  <a:pt x="800100" y="1224035"/>
                </a:cubicBezTo>
                <a:cubicBezTo>
                  <a:pt x="791909" y="1219939"/>
                  <a:pt x="785658" y="1212403"/>
                  <a:pt x="777240" y="1208795"/>
                </a:cubicBezTo>
                <a:cubicBezTo>
                  <a:pt x="743060" y="1194146"/>
                  <a:pt x="753557" y="1208383"/>
                  <a:pt x="723900" y="1193555"/>
                </a:cubicBezTo>
                <a:cubicBezTo>
                  <a:pt x="715709" y="1189459"/>
                  <a:pt x="709231" y="1182411"/>
                  <a:pt x="701040" y="1178315"/>
                </a:cubicBezTo>
                <a:cubicBezTo>
                  <a:pt x="693856" y="1174723"/>
                  <a:pt x="686209" y="1170904"/>
                  <a:pt x="678180" y="1170695"/>
                </a:cubicBezTo>
                <a:cubicBezTo>
                  <a:pt x="490266" y="1165814"/>
                  <a:pt x="302260" y="1165615"/>
                  <a:pt x="114300" y="1163075"/>
                </a:cubicBezTo>
                <a:lnTo>
                  <a:pt x="114300" y="1155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custDataLst>
      <p:tags r:id="rId1"/>
    </p:custDataLst>
  </p:cSld>
  <p:clrMapOvr>
    <a:masterClrMapping/>
  </p:clrMapOvr>
  <p:transition advTm="94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xymatrix@C+3em@R-0em{&#10;  {F X}&#10;                \ar@{--&gt;}[r]&#10;%                \ar@{}[rd]|{=}&#10; &amp;&#10;  {F Z}&#10; \\&#10;  {X}&#10;                \ar[u]^{\scriptstyle c}&#10;                \ar@{--&gt;}[r]_{\scriptstyle \mathsf{beh}(c)}&#10; &amp;&#10;  {Z}&#10;                \ar[u]_{\scriptstyle\text{final}}^{\scriptstyle\cong}&#10;  }&#10; $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97"/>
  <p:tag name="PICTUREFILESIZE" val="108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 \beh&#10;   \biggl(     &#10;     \vcenter{\xymatrix@R=.8em{{FX}\\ {X}\ar[u]^{c}}}&#10;     {\red\pmb{\bigg\|}}&#10;     \vcenter{\xymatrix@R=.8em{{FY}\\ {Y}\ar[u]^{d}}}&#10;   \biggr)&#10; \quad&#10; =&#10; \quad&#10; \beh&#10;   \biggl(     &#10;     \vcenter{\xymatrix@R=.8em{{FX}\\ {X}\ar[u]^{c}}}&#10;   \biggr)&#10;     {\blue \;\pmb{\bigg\|}\;}&#10; \beh&#10;   \biggl(     &#10;     \vcenter{\xymatrix@R=.8em{{FY}\\ {Y}\ar[u]^{d}}}&#10;   \biggr)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482"/>
  <p:tag name="PICTUREFILESIZE" val="260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Coalg}{\mathbf{Coalg}}&#10;&#10;\begin{document}&#10; \begin{displaymath}&#10;\begin{array}{ccccc}&#10;   \Coalg_{F}&amp; \times &amp; \Coalg_{F} &amp;\stackrel{{\red&#10;    \pmb\parallel}}{\longrightarrow}&#10;   &amp; \Coalg_{F}&#10; \\&#10;   Z &amp; \times &amp; Z &amp;\stackrel{{\blue \pmb\parallel}}{\longrightarrow} &amp; Z&#10;\end{array} &#10;\end{displaymath}&#10;\end{document}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338"/>
  <p:tag name="PICTUREFILESIZE" val="143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Coalg}{\mathbf{Coalg}}&#10;&#10;\begin{document}&#10; \begin{displaymath}&#10; \left(\vcenter{\xymatrix@R=1em{&#10;   {FZ}&#10;  \\&#10;   {Z}  \ar[u]^{\cong}_{\text{final}}&#10;}}\right)&#10;\in \Coalg_{F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03"/>
  <p:tag name="PICTUREFILESIZE" val="121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45.7|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Coalg}{\mathbf{Coalg}}&#10;&#10;\begin{document}&#10;\begin{displaymath}&#10; \begin{array}{|l|c|l|}&#10; \hline&#10;  \text{\red monoidal cat. $\C$}&#10; &amp;&amp;&#10;  \text{\blue monoid $M\in \C$}&#10; \\&#10; \hline&#10;  \otimes: \C \times \C\to \C&#10; &amp;&#10;  \text{mult.}&#10; &amp;&#10;  M\otimes M \stackrel{m}{\to} M&#10; \\&#10;  I\in \C&#10; &amp;&#10;  \text{unit}&#10; &amp;&#10;  I \stackrel{e}{\to} M&#10; \\&#10; \hline&#10;  I\otimes X \cong X \cong X\otimes I&#10; &amp;&#10;  \text{unit law}&#10; &amp;&#10;  \vcenter{\xymatrix@=1em{&#10;   {M}&#10;           \ar[r]&#10;           \ar@{=}[rd]&#10;  &amp;&#10;   {M\otimes M}&#10;           \ar[d]&#10;  &amp;&#10;   {M}&#10;           \ar[l]&#10;           \ar@{=}[ld]&#10;  \\&#10;  &amp;&#10;   {M} &#10;}}&#10; \\&#10;  (X\otimes Y) \otimes Z \cong X\otimes (Y\otimes Z)&#10; &amp;  &#10;  \text{assoc. law}&#10; &amp;&#10;  \vcenter{\xymatrix@=1em{&#10;   {M\otimes M \otimes M}&#10;           \ar[r]&#10;           \ar[d]&#10;  &amp;&#10;   {M\otimes M}&#10;           \ar[d]&#10;  \\&#10;   {M\otimes M}&#10;           \ar[r]&#10;  &amp;&#10;   {M} &#10;}}&#10; \\&#10; \hline&#10; \end{array}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708"/>
  <p:tag name="PICTUREFILESIZE" val="903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8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0.8|11.3|9.9|8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 \beh&#10;   \biggl(     &#10;     \vcenter{\xymatrix@R=.8em{{FX}\\ {X}\ar[u]^{c}}}&#10;     {\red\pmb{\bigg\|}}&#10;     \vcenter{\xymatrix@R=.8em{{FY}\\ {Y}\ar[u]^{d}}}&#10;   \biggr)&#10; \quad&#10; =&#10; \quad&#10; \beh&#10;   \biggl(     &#10;     \vcenter{\xymatrix@R=.8em{{FX}\\ {X}\ar[u]^{c}}}&#10;   \biggr)&#10;     {\blue \;\pmb{\bigg\|}\;}&#10; \beh&#10;   \biggl(     &#10;     \vcenter{\xymatrix@R=.8em{{FY}\\ {Y}\ar[u]^{d}}}&#10;   \biggr)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482"/>
  <p:tag name="PICTUREFILESIZE" val="260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8.8|35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 \beh&#10;   \biggl(     &#10;     \vcenter{\xymatrix@R=.8em{{FX}\\ {X}\ar[u]^{c}}}&#10;     {\red\pmb{\otimes}}&#10;     \vcenter{\xymatrix@R=.8em{{FY}\\ {Y}\ar[u]^{d}}}&#10;   \biggr)&#10; \quad&#10; =&#10; \quad&#10; \beh&#10;   \biggl(     &#10;     \vcenter{\xymatrix@R=.8em{{FX}\\ {X}\ar[u]^{c}}}&#10;   \biggr)&#10;     {\blue \;\pmb{\bigg\|}\;}&#10; \beh&#10;   \biggl(     &#10;     \vcenter{\xymatrix@R=.8em{{FY}\\ {Y}\ar[u]^{d}}}&#10;   \biggr)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489"/>
  <p:tag name="PICTUREFILESIZE" val="259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5|10.2|8|5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\left(&#10;      \vcenter{\xymatrix@R=.8em{{FX}\\ {X}\ar[u]^{c}}}&#10; \right)&#10;     {\red\pmb{\otimes}}&#10; \left(&#10;     \vcenter{\xymatrix@R=.8em{{FY}\\ {Y}\ar[u]^{d}}}&#10; \right)&#10; \quad&#10; =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23"/>
  <p:tag name="PICTUREFILESIZE" val="142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.6|39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 a.P \parallel \overline{a}. Q&#10;  \stackrel{\tau}{\longrightarrow}&#10;  P\parallel Q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12"/>
  <p:tag name="PICTUREFILESIZE" val="66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begin{displaymath}&#10; \begin{array}{ccc}&#10;  \fpow (\Sigma\times X)&#10;  \times&#10;  \fpow (\Sigma\times Y)&#10; &amp;&#10;  \stackrel{\mathbf{sync}_{X,Y}}{\longrightarrow}&#10; &amp; &#10;  \fpow\bigl(\Sigma\times (X\times Y)\bigr)&#10;\\&#10;  (S,T)&#10; &amp;&#10;  \longmapsto&#10; &amp;&#10;  \bigl\{\,(a, (x, y))\,\mid\,&#10;  (a,x)\in S \,\land\, (a,y)\in T&#10;\,\bigr\}&#10; \end{array}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776"/>
  <p:tag name="PICTUREFILESIZE" val="364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359"/>
  <p:tag name="PICTUREFILESIZE" val="8908"/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begin{displaymath}&#10;\Sigma = \{a, a',\dotsc\} + \{\overline{a}, \overline{a'}, \dotsc\} + \{\tau\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 \;&#10;  a.P \parallel {a}. Q&#10;  \stackrel{a}{\longrightarrow}&#10;  P\parallel Q&#10;\;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12"/>
  <p:tag name="PICTUREFILESIZE" val="67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\begin{array}{ccc}&#10;  \fpow (\Sigma\times X)&#10;  \times&#10;  \fpow (\Sigma\times Y)&#10; &amp;&#10;  \stackrel{\mathbf{sync}_{X,Y}}{\longrightarrow}&#10; &amp; &#10;  \fpow\bigl(\Sigma\times (X\times Y)\bigr)&#10;\\&#10;  (S,T)&#10; &amp;&#10;  \longmapsto&#10; &amp;&#10;  \bigl\{\,(\tau, (x, y))\,\mid\,&#10;  (a,x)\in S \,\land\, (\overline{a},y)\in T&#10;\,\bigr\}&#10; \end{array}&#10;\end{displaymath}&#10;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776"/>
  <p:tag name="PICTUREFILESIZE" val="366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xymatrix@C+2em@R-0em{&#10;  {F X}&#10;                \ar@{--&gt;}[r]&#10;%                \ar@{}[rd]|{=}&#10; &amp;&#10;  {F Z}&#10; \\&#10;  {X}&#10;                \ar[u]^{\scriptstyle c}&#10;                \ar@{--&gt;}[r]_{\scriptstyle \mathsf{beh}(c)}&#10; &amp;&#10;  {Z}&#10;                \ar[u]_{\text{final}}^{\cong}&#10;  }&#10; $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79"/>
  <p:tag name="PICTUREFILESIZE" val="108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 \beh&#10;   \biggl(     &#10;     \vcenter{\xymatrix@R=.8em{{FX}\\ {X}\ar[u]^{c}}}&#10;     {\red\pmb{\otimes}}&#10;     \vcenter{\xymatrix@R=.8em{{FY}\\ {Y}\ar[u]^{d}}}&#10;   \biggr)&#10; \quad&#10; =&#10; \quad&#10; \beh&#10;   \biggl(     &#10;     \vcenter{\xymatrix@R=.8em{{FX}\\ {X}\ar[u]^{c}}}&#10;   \biggr)&#10;     {\blue \;\pmb{\bigg\|}\;}&#10; \beh&#10;   \biggl(     &#10;     \vcenter{\xymatrix@R=.8em{{FY}\\ {Y}\ar[u]^{d}}}&#10;   \biggr)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489"/>
  <p:tag name="PICTUREFILESIZE" val="2598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&#10;\begin{displaymath}&#10; \xymatrix@R=1em@C+1em{&#10; &amp;&#10;  {F(Z{\dgreen\otimes} Z)}&#10;            \ar@{--&gt;}[rr]&#10; &amp;&#10;  {\phantom{hoge}}&#10; &amp;&#10;  {FZ}&#10; \\&#10;  {FZ{\dgreen\otimes} FZ}&#10;            \ar[ru]^{\mathbf{sync}}&#10; \\&#10; &amp;&#10;  {Z{\dgreen\otimes} Z}&#10;            \ar[lu]^{\zeta{\dgreen\otimes} \zeta}&#10;            \ar[uu]_{\zeta\,{\red\pmb{\otimes}}\,\zeta}&#10;            \ar@{--&gt;}[rr]_{{\blue\pmb{\parallel}}}&#10; &amp;&amp;&#10;  {Z}&#10;            \ar[uu]^{\zeta}_{\text{final}}&#10;}&#10;\end{displaymath}&#10;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452"/>
  <p:tag name="PICTUREFILESIZE" val="3079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3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4.1|16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C+3em{&#10;  {2}&#10;         \ar[d]^{\mathsf{m}}&#10; \\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6"/>
  <p:tag name="PICTUREFILESIZE" val="23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C+3em{&#10;  {0}&#10;         \ar[d]^{\mathsf{e}}&#10; \\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9"/>
  <p:tag name="PICTUREFILESIZE" val="20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&#10;\begin{displaymath}&#10; \xymatrix@=2em{&#10;  {1}&#10;            \ar[rd]_{\id}&#10;            \ar[r]^{ \langle{e, \id}\rangle}&#10; &amp;&#10;  {2} &#10;            \ar[d]_{ \mathsf{m}}&#10; &amp;&#10;  {1}&#10;            \ar[ld]^{\id}&#10;            \ar[l]_{ \langle{\id, e}\rangle}&#10; \\&#10; &amp;&#10;  {1}&#10;}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44"/>
  <p:tag name="PICTUREFILESIZE" val="135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renewcommand{\parallel}{m}&#10;\begin{displaymath}&#10; \xymatrix@R=1em@C=3em{&#10;  {3}&#10;                   \ar[r]^{\mathsf{\parallel}\times \id}&#10;                   \ar[d]_{\id\times\mathsf{\parallel}}                  &#10; &amp;&#10;  {2}&#10;                   \ar[d]^{\mathsf{\parallel}}                   &#10; \\&#10;  {2}&#10;                   \ar[r]_{\mathsf{\parallel}}&#10;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81"/>
  <p:tag name="PICTUREFILESIZE" val="108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1@C+3em{&#10;  {2}&#10;         \ar@&lt;.4ex&gt;[r]^{\pi_{1}}&#10;         \ar@&lt;-.4ex&gt;[r]_{\pi_{2}}&#10;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22"/>
  <p:tag name="PICTUREFILESIZE" val="38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37"/>
  <p:tag name="PICTUREFILESIZE" val="3396"/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vcenter{\xymatrix@C+1em@R-0em{&#10;  {F X}&#10; \\&#10;  {X}&#10;                \ar[u]&#10;     }}&#10;$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1@C+8em{&#10;  {3}&#10;         \ar[r]^{\mathsf{m}(\mathsf{m}(\pi_{1}, \pi_{2}), \pi_{3})}&#10;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46"/>
  <p:tag name="PICTUREFILESIZE" val="75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|7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begin{displaymath}&#10; \xymatrix@R=1em@C+3em{&#10;  {\mathbb{L}}&#10;                   \ar[r]^-{X}&#10; &amp;&#10;  {\Sets}&#10; \\&#10;  {2}&#10;                   \ar[d]^{\mathsf{m}}&#10;                   \ar@{}[rd]|{\longmapsto}&#10; &amp;&#10;  {X^{2}}&#10;                   \ar[d]^{[\mathsf{m}]}&#10; \\&#10;  {1}&#10; &amp;&#10;  {X}&#10;}&#10;\end{displaymath}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71"/>
  <p:tag name="PICTUREFILESIZE" val="1104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5.3|6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begin{displaymath}&#10; \xymatrix@R=1em@C+3em{&#10;  {\mathbb{L}}&#10;                   \ar[r]^-{\C}&#10; &amp;&#10;  {\mathbf{Cat}}&#10; \\&#10;  {2}&#10;                   \ar[d]^{\mathsf{m}}&#10;                   \ar@{}[rd]|{\longmapsto}&#10; &amp;&#10;  {\C^{2}}&#10;                   \ar[d]^{[\mathsf{m}] = {\red\otimes}}&#10; \\&#10;  {1}&#10; &amp;&#10;  {\C}&#10;}&#10;\end{displaymath}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19"/>
  <p:tag name="PICTUREFILESIZE" val="129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1.4|52.6|31.4|10.1|14.2|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 \xymatrix@R=.5em@C+3em{{X_{0}: \mathbf{1}} \ar[r]^-{!} &amp; {\mathbf{1}}&#10; \\&#10;  {X_{1}: \mathbf{1}} \ar[r]^-{X} &amp; {\C}&#10; \\&#10;  {X_{2}: \mathbf{1}} \ar[r]^-{(X,X)} &amp; {\C^{2}}&#10; \\&#10;  {}\ar@{}[r]|{\vdots} &amp;&#10; 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88"/>
  <p:tag name="PICTUREFILESIZE" val="1450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 \xymatrix@R=1em@C+3em{&#10;   {2}&#10;         \shifted{-1em}{1em}{\fbox{\text{In $\mathbb{L}$}}}&#10;         \ar[d]^{\mathsf{m}}&#10;  &amp;&#10;   {\mathbf{1}}&#10;         \shifted{-1em}{1em}{\fbox{\text{In $\mathbf{Cat}$}}}&#10;         \ar[r]^-{(X,X)}&#10;         \ar@{=}[d]&#10;         \ar@{}[rd]|*[@rd]{\Downarrow}&#10;         \ar@{}[rd]|(.7){X_{\mathsf{m}}}&#10;  &amp;&#10;   {\C^{2}}&#10;         \ar[d]^{\red\otimes}&#10;  \\&#10;   {1}&#10;  &amp;&#10;   {\mathbf{1}}&#10;         \ar[r]_{X}&#10;  &amp;&#10;   {\C}   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310"/>
  <p:tag name="PICTUREFILESIZE" val="210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X{\red\otimes} X \stackrel{X_{\mathsf{m}}}{\longrightarrow} X \quad\text{in } \C 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98"/>
  <p:tag name="PICTUREFILESIZE" val="679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\infer{\mathbf{1}\stackrel{X}{\longrightarrow} \C}{X\in\C}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80"/>
  <p:tag name="PICTUREFILESIZE" val="47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vcenter{\xymatrix@C+1em@R-0em{&#10;  {F X}&#10;                \ar[r]^{\scriptstyle Ff}&#10;&amp;          &#10;  {F Y}&#10; \\&#10;  {X}&#10;                \ar[u]&#10;                \ar@{-&gt;}[r]_{\scriptstyle f}&#10; &amp;&#10;  {Y}&#10;                \ar[u]&#10;  }}&#10;$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29"/>
  <p:tag name="PICTUREFILESIZE" val="828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begin{displaymath}&#10;   \xymatrix@1@C+3em{&#10;   {\mathbb{L}}&#10;%             \rtwocell^{\scriptstyle\mathbf{1}}_{\scriptstyle\C}{\scriptstyle X}&#10;                \ar@/^.6em/[r]^-{\C}&#10;                \ar@/_.6em/[r]_-{\mathbb{C}}&#10;                \ar@{}[r]|-{\Downarrow{\scriptstyle F}}&#10;  &amp;&#10;   {\mathbf{Cat}}&#10;  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51"/>
  <p:tag name="PICTUREFILESIZE" val="807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&#10; \begin{displaymath}&#10;   \xymatrix@R=1em@C+3em{&#10;    {2}&#10;          \shifted{-1em}{1em}{\fbox{\text{In $\mathbb{L}$}}}&#10;          \ar[d]^{\mathsf{m}}&#10;   &amp;&#10;    {\C^{2}}&#10;          \shifted{-1em}{1em}{\fbox{\text{In $\mathbf{Cat}$}}}&#10;          \ar[r]^-{(F,F)}&#10;          \ar[d]_{{\dgreen\otimes}}&#10;          \ar@{}[rd]|*[@rd]{\Downarrow}&#10;   &amp;&#10;    {\C^{2}}&#10;          \ar[d]^{\dgreen\otimes}&#10;   \\&#10;    {1}&#10;   &amp;&#10;    {\C}&#10;          \ar[r]_{F}&#10;   &amp;&#10;    {\C}   &#10; }&#10; 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324"/>
  <p:tag name="PICTUREFILESIZE" val="205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&#10;\begin{displaymath}&#10; \xymatrix@R=1em@C+1em{&#10; &amp;&#10;  {F(Z{\dgreen\otimes} Z)}&#10;            \ar@{--&gt;}[rr]&#10; &amp;&#10;  {\phantom{hoge}}&#10; &amp;&#10;  {FZ}&#10; \\&#10;  {FZ{\dgreen\otimes} FZ}&#10;            \ar[ru]^{\mathbf{sync}}&#10; \\&#10; &amp;&#10;  {Z{\dgreen\otimes} Z}&#10;            \ar[lu]^{\zeta{\dgreen\otimes} \zeta}&#10;            \ar[uu]_{\zeta\,{\red\pmb{\otimes}}\,\zeta}&#10;            \ar@{--&gt;}[rr]_{{\blue\pmb{\parallel}}}&#10; &amp;&amp;&#10;  {Z}&#10;            \ar[uu]^{\zeta}_{\text{final}}&#10;}&#10;\end{displaymath}&#10;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452"/>
  <p:tag name="PICTUREFILESIZE" val="3079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begin{displaymath}&#10; FX{\dgreen\otimes} FY \stackrel{\mathsf{sync}_{X,Y}}{\longrightarrow} &#10; F(X{\dgreen\otimes} Y) \quad\text{in } \C 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333"/>
  <p:tag name="PICTUREFILESIZE" val="118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3.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 \beh&#10;   \biggl(     &#10;     \vcenter{\xymatrix@R=.8em{{FX}\\ {X}\ar[u]^{c}}}&#10;     {\red\pmb{\otimes}}&#10;     \vcenter{\xymatrix@R=.8em{{FY}\\ {Y}\ar[u]^{d}}}&#10;   \biggr)&#10; \quad&#10; =&#10; \quad&#10; \beh&#10;   \biggl(     &#10;     \vcenter{\xymatrix@R=.8em{{FX}\\ {X}\ar[u]^{c}}}&#10;   \biggr)&#10;     {\blue \;\pmb{\bigg\|}\;}&#10; \beh&#10;   \biggl(     &#10;     \vcenter{\xymatrix@R=.8em{{FY}\\ {Y}\ar[u]^{d}}}&#10;   \biggr)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489"/>
  <p:tag name="PICTUREFILESIZE" val="259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begin{displaymath}&#10; \xymatrix@R=.5em@C+3em{&#10;  {\mathbf{Coalg}_{F}}&#10;                \ar[r]^-{\beh}&#10; &amp;&#10;  {\C/Z}&#10; \\&#10;  {\phantom{FXFX}}&#10;                \ar@{|-&gt;}[r]&#10; &amp;&#10;  {\scriptstyle(X\stackrel{\beh(c)}{\longrightarrow} Z)}             &#10;}&#10;\end{displaymath}&#10;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68"/>
  <p:tag name="PICTUREFILESIZE" val="1356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left(\vcenter{\xymatrix@C+1em@R-0em{&#10;  {F X}&#10; \\&#10;  {X}&#10;                \ar[u]^{c}&#10;     }}&#10; \right)&#10;$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68"/>
  <p:tag name="PICTUREFILESIZE" val="58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xymatrix@C+2em@R-0em{&#10;  {F X}&#10;                \ar@{--&gt;}[r]&#10;%                \ar@{}[rd]|{=}&#10; &amp;&#10;  {F Z}&#10; \\&#10;  {X}&#10;                \ar[u]^{\scriptstyle c}&#10;                \ar@{--&gt;}[r]_{\scriptstyle \mathsf{beh}(c)}&#10; &amp;&#10;  {Z}&#10;                \ar[u]_{\text{final}}^{\cong}&#10;  }&#10; $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79"/>
  <p:tag name="PICTUREFILESIZE" val="108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renewcommand{\parallel}{m}&#10;\begin{displaymath}&#10; \xymatrix@R=1em@C=3em{&#10;  {3}&#10;                   \ar[r]^{\mathsf{\parallel}\times \id}&#10;                   \ar[d]_{\id\times\mathsf{\parallel}}                  &#10; &amp;&#10;  {2}&#10;                   \ar[d]^{\mathsf{\parallel}}                   &#10; \\&#10;  {2}&#10;                   \ar[r]_{\mathsf{\parallel}}&#10;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81"/>
  <p:tag name="PICTUREFILESIZE" val="108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30.4|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2.1|9.7|1.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vcenter{\xymatrix@C+1em@R-0em{&#10;  {\pow_{\mathrm{fin}} (\Sigma\times X)}&#10;&amp;&#10;  {\{(a_1, x_1), \, (a_2,x_2)\}}&#10; \\&#10;  {X}&#10;                \ar[u]^{c}&#10;&amp;&#10;  {x}&#10;                \ar@{|-&gt;}[u]&#10;     }}&#10;$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367"/>
  <p:tag name="PICTUREFILESIZE" val="168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xymatrix@C+7em@R-0em{&#10;  {F X}&#10;                \ar@{--&gt;}[r]&#10;%                \ar@{}[rd]|{=}&#10; &amp;&#10;  {F Z}&#10; \\&#10;  {X}&#10;                \ar[u]^{\scriptstyle c}&#10;                \ar@{--&gt;}[r]_{\scriptstyle \mathsf{beh}(c)}&#10; &amp;&#10;  {Z}&#10;                \ar[u]_{\scriptstyle\text{final}}^{\scriptstyle\cong}&#10;  }&#10; $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96"/>
  <p:tag name="PICTUREFILESIZE" val="116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\psset{arrows=-&gt;,arrowsize=4pt 4,radius=5pt,treemode=D,levelsep=3em}&#10; \psset{arrows=-&gt;,arrowsize=4pt 4,radius=5pt,treemode=D,levelsep=2em}&#10; \pstree{\TC*}{&#10;    \pstree{\TC*\nbput[npos=.5,nrot=U]{$a$}}{&#10;       \TR{$\vdots$}&#10;       \naput[npos=.5,nrot=U]{$a$}}&#10;    \Tn&#10;    \pstree{\TC*\naput[npos=.5,nrot=U]{$b$}}{&#10;      \TR{$\vdots$}&#10;      \nbput[npos=.5,nrot=U]{$a$}&#10;      \TR{$\vdots$}&#10;      \naput[npos=.5,nrot=U]{$c$}}}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82"/>
  <p:tag name="PICTUREFILESIZE" val="97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$&#10;\vcenter{\xymatrix@C+1.5em@R=.5em{&#10;&amp;&#10;  {x_{1}}&#10;\\&#10;  {x}&#10;           \ar[ru]^{a_{1}}&#10;           \ar[rd]_{a_{2}}&#10;&amp;&#10;\\&#10;&amp;&#10;  {x_{2}}&#10;}&#10;}&#10;$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03"/>
  <p:tag name="PICTUREFILESIZE" val="70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 \;&#10;  a.P \parallel Q&#10;  \stackrel{a}{\longrightarrow}&#10;  P\parallel Q&#10;\;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93"/>
  <p:tag name="PICTUREFILESIZE" val="59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1@C+3em{&#10;  {2}&#10;         \ar@&lt;.4ex&gt;[r]^{\pi_{1}}&#10;         \ar@&lt;-.4ex&gt;[r]_{\pi_{2}}&#10;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22"/>
  <p:tag name="PICTUREFILESIZE" val="38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1@C+3em{&#10;  {2}&#10;         \ar[r]^{\mathsf{m}}&#10;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22"/>
  <p:tag name="PICTUREFILESIZE" val="24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begin{displaymath}&#10; \xymatrix@1@C+10em{&#10;  {3}&#10;         \ar[r]^{\scriptstyle x_{1}, x_{2}, x_{3}\,\vdash\, m(m(x_{1},&#10; x_{2}), x_{3})}&#10; &amp;&#10;  {1}&#10;}&#10;\end{displaymath}&#10;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95"/>
  <p:tag name="PICTUREFILESIZE" val="85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1@C+8em{&#10;  {2}&#10;         \ar[r]^{\scriptstyle\langle\mathsf{m}(\pi_{1}, \pi_{2}), &#10;         \mathsf{m}(\pi_{2}, \pi_{1})\rangle}&#10; &amp;&#10;  {2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46"/>
  <p:tag name="PICTUREFILESIZE" val="81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1@C+10em{&#10;  {2}&#10;         \ar[r]^{\scriptstyle x_{1}, x_{2}\,\vdash\,\mathsf{m}(x_{1}, x_{2}), &#10;         \mathsf{m}(x_{2}, x_{1})}&#10; &amp;&#10;  {2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96"/>
  <p:tag name="PICTUREFILESIZE" val="900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1@C+8em{&#10;  {3}&#10;         \ar[r]^{\mathsf{m}(\mathsf{m}(\pi_{1}, \pi_{2}), \pi_{3})}&#10;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46"/>
  <p:tag name="PICTUREFILESIZE" val="75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1@C+10em{&#10;  {2}&#10;         \ar[r]^{\scriptstyle x_{1}, x_{2}\,\vdash\,\mathsf{m}(x_{1}, x_{2})}&#10;  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95"/>
  <p:tag name="PICTUREFILESIZE" val="67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&#10;\begin{displaymath}&#10; \xymatrix@=2em{&#10;  {1}&#10;            \ar[rd]_{\id}&#10;            \ar[r]^{ \langle{e, \id}\rangle}&#10; &amp;&#10;  {2} &#10;            \ar[d]_{ \mathsf{m}}&#10; &amp;&#10;  {1}&#10;            \ar[ld]^{\id}&#10;            \ar[l]_{ \langle{\id, e}\rangle}&#10; \\&#10; &amp;&#10;  {1}&#10;}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44"/>
  <p:tag name="PICTUREFILESIZE" val="135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begin{displaymath}&#10; \xymatrix@R=1em@C=3em{&#10;  {3}&#10;                   \ar[r]^{\mathsf{\parallel}\times \id}&#10;                   \ar[d]_{\id\times\mathsf{\parallel}}                  &#10; &amp;&#10;  {2}&#10;                   \ar[d]^{\mathsf{\parallel}}                   &#10; \\&#10;  {2}&#10;                   \ar[r]_{\mathsf{\parallel}}&#10;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68"/>
  <p:tag name="PICTUREFILESIZE" val="919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1@C+8em{&#10;  {{2}}&#10;         \ar@&lt;.4ex&gt;[r]^{\scriptstyle x_{1},\, x_{2}\;\vdash\; x_{1}}&#10;         \ar@&lt;-.4ex&gt;[r]_{\scriptstyle x_{1},\, x_{2}\;\vdash\; x_{2}}&#10; &amp;&#10;  {1}&#10;}&#10;\end{displaymath}&#10;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46"/>
  <p:tag name="PICTUREFILESIZE" val="739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13.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2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29.7|2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482"/>
  <p:tag name="PICTUREFILESIZE" val="28137"/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 \beh&#10;   \biggl(     &#10;     \vcenter{\xymatrix@R=.8em{{FX}\\ {X}\ar[u]^{c}}}&#10;     \bigg\|&#10;     \vcenter{\xymatrix@R=.8em{{FY}\\ {Y}\ar[u]^{d}}}&#10;   \biggr)&#10; \quad&#10; =&#10; \quad&#10; \beh&#10;   \biggl(     &#10;     \vcenter{\xymatrix@R=.8em{{FX}\\ {X}\ar[u]^{c}}}&#10;   \biggr)&#10;     \;\bigg\|\;&#10; \beh&#10;   \biggl(     &#10;     \vcenter{\xymatrix@R=.8em{{FY}\\ {Y}\ar[u]^{d}}}&#10;   \biggr)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n-lt"/>
            <a:cs typeface="AngsanaUPC" pitchFamily="18" charset="-34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1415</Words>
  <Application>Microsoft Office PowerPoint</Application>
  <PresentationFormat>On-screen Show (4:3)</PresentationFormat>
  <Paragraphs>511</Paragraphs>
  <Slides>38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Arial</vt:lpstr>
      <vt:lpstr>Calibri</vt:lpstr>
      <vt:lpstr>ＭＳ Ｐゴシック</vt:lpstr>
      <vt:lpstr>Wingdings 3</vt:lpstr>
      <vt:lpstr>Wingdings</vt:lpstr>
      <vt:lpstr>Courier New</vt:lpstr>
      <vt:lpstr>cmsy10</vt:lpstr>
      <vt:lpstr>Verdana</vt:lpstr>
      <vt:lpstr>cmmi10</vt:lpstr>
      <vt:lpstr>Colonna MT</vt:lpstr>
      <vt:lpstr>Symbol</vt:lpstr>
      <vt:lpstr>Wingdings 2</vt:lpstr>
      <vt:lpstr>Castellar</vt:lpstr>
      <vt:lpstr>AngsanaUPC</vt:lpstr>
      <vt:lpstr>Times</vt:lpstr>
      <vt:lpstr>ＭＳ Ｐ明朝</vt:lpstr>
      <vt:lpstr>Concourse</vt:lpstr>
      <vt:lpstr>The Microcosm Principle  and Concurrency in Coalgebras</vt:lpstr>
      <vt:lpstr>1-slide review of coalgebra/coinduction</vt:lpstr>
      <vt:lpstr>Concurrency</vt:lpstr>
      <vt:lpstr>Compositionality</vt:lpstr>
      <vt:lpstr>Compositionality in coalgebra</vt:lpstr>
      <vt:lpstr> the microcosm principle</vt:lpstr>
      <vt:lpstr>Microcosm in macrocosm</vt:lpstr>
      <vt:lpstr>The microcosm principle:  you may have seen it</vt:lpstr>
      <vt:lpstr>Formalizing the microcosm principle</vt:lpstr>
      <vt:lpstr>Outline</vt:lpstr>
      <vt:lpstr> </vt:lpstr>
      <vt:lpstr>Parallel composition of coalgebras</vt:lpstr>
      <vt:lpstr>Parallel composition via sync</vt:lpstr>
      <vt:lpstr>Examples of  sync : FX ­ FY   F(X ­ Y)</vt:lpstr>
      <vt:lpstr>Inner composition</vt:lpstr>
      <vt:lpstr>Compositionality theorem</vt:lpstr>
      <vt:lpstr>Equational properties</vt:lpstr>
      <vt:lpstr> </vt:lpstr>
      <vt:lpstr>Microcosm principle (Baez &amp; Dolan)</vt:lpstr>
      <vt:lpstr>Lawvere theory L</vt:lpstr>
      <vt:lpstr>Lawvere theory</vt:lpstr>
      <vt:lpstr>Models for Lawvere theory L</vt:lpstr>
      <vt:lpstr>Outer model: L-category</vt:lpstr>
      <vt:lpstr>Inner model: L-object</vt:lpstr>
      <vt:lpstr>Facts</vt:lpstr>
      <vt:lpstr>Generic compositionality theorem</vt:lpstr>
      <vt:lpstr>Equational properties</vt:lpstr>
      <vt:lpstr>Equational properties, generally</vt:lpstr>
      <vt:lpstr>Related work: bialgebras</vt:lpstr>
      <vt:lpstr>Future work</vt:lpstr>
      <vt:lpstr>Conclusion</vt:lpstr>
      <vt:lpstr>Conclusion</vt:lpstr>
      <vt:lpstr>Behavior by coinduction: example</vt:lpstr>
      <vt:lpstr>Examples of  sync : FX ­ FY   F(X ­ Y)</vt:lpstr>
      <vt:lpstr>Lawvere theory</vt:lpstr>
      <vt:lpstr>Outline</vt:lpstr>
      <vt:lpstr>Generic soundness result</vt:lpstr>
      <vt:lpstr>Slide 38</vt:lpstr>
    </vt:vector>
  </TitlesOfParts>
  <Company>sos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Microcosm Principle and Concurrency in Coalgebras</dc:title>
  <dc:creator>hasuo</dc:creator>
  <cp:lastModifiedBy>Ichiro</cp:lastModifiedBy>
  <cp:revision>71</cp:revision>
  <dcterms:created xsi:type="dcterms:W3CDTF">2007-04-25T08:42:37Z</dcterms:created>
  <dcterms:modified xsi:type="dcterms:W3CDTF">2008-04-03T13:04:03Z</dcterms:modified>
</cp:coreProperties>
</file>