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8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diagrams/layout1.xml" ContentType="application/vnd.openxmlformats-officedocument.drawingml.diagramLayout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tags/tag75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53.xml" ContentType="application/vnd.openxmlformats-officedocument.presentationml.tags+xml"/>
  <Default Extension="vml" ContentType="application/vnd.openxmlformats-officedocument.vmlDrawing"/>
  <Override PartName="/ppt/tags/tag71.xml" ContentType="application/vnd.openxmlformats-officedocument.presentationml.tags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diagrams/data3.xml" ContentType="application/vnd.openxmlformats-officedocument.drawingml.diagramData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diagrams/layout3.xml" ContentType="application/vnd.openxmlformats-officedocument.drawingml.diagramLayout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33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16" r:id="rId1"/>
  </p:sldMasterIdLst>
  <p:notesMasterIdLst>
    <p:notesMasterId r:id="rId39"/>
  </p:notesMasterIdLst>
  <p:sldIdLst>
    <p:sldId id="256" r:id="rId2"/>
    <p:sldId id="299" r:id="rId3"/>
    <p:sldId id="300" r:id="rId4"/>
    <p:sldId id="301" r:id="rId5"/>
    <p:sldId id="262" r:id="rId6"/>
    <p:sldId id="265" r:id="rId7"/>
    <p:sldId id="264" r:id="rId8"/>
    <p:sldId id="267" r:id="rId9"/>
    <p:sldId id="268" r:id="rId10"/>
    <p:sldId id="269" r:id="rId11"/>
    <p:sldId id="270" r:id="rId12"/>
    <p:sldId id="272" r:id="rId13"/>
    <p:sldId id="271" r:id="rId14"/>
    <p:sldId id="273" r:id="rId15"/>
    <p:sldId id="277" r:id="rId16"/>
    <p:sldId id="274" r:id="rId17"/>
    <p:sldId id="275" r:id="rId18"/>
    <p:sldId id="278" r:id="rId19"/>
    <p:sldId id="266" r:id="rId20"/>
    <p:sldId id="279" r:id="rId21"/>
    <p:sldId id="293" r:id="rId22"/>
    <p:sldId id="292" r:id="rId23"/>
    <p:sldId id="281" r:id="rId24"/>
    <p:sldId id="285" r:id="rId25"/>
    <p:sldId id="282" r:id="rId26"/>
    <p:sldId id="283" r:id="rId27"/>
    <p:sldId id="284" r:id="rId28"/>
    <p:sldId id="294" r:id="rId29"/>
    <p:sldId id="295" r:id="rId30"/>
    <p:sldId id="296" r:id="rId31"/>
    <p:sldId id="297" r:id="rId32"/>
    <p:sldId id="287" r:id="rId33"/>
    <p:sldId id="288" r:id="rId34"/>
    <p:sldId id="289" r:id="rId35"/>
    <p:sldId id="290" r:id="rId36"/>
    <p:sldId id="291" r:id="rId37"/>
    <p:sldId id="263" r:id="rId38"/>
  </p:sldIdLst>
  <p:sldSz cx="9144000" cy="6858000" type="screen4x3"/>
  <p:notesSz cx="6858000" cy="9144000"/>
  <p:embeddedFontLs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メイリオ" pitchFamily="50" charset="-128"/>
      <p:regular r:id="rId44"/>
      <p:bold r:id="rId45"/>
      <p:italic r:id="rId46"/>
      <p:boldItalic r:id="rId47"/>
    </p:embeddedFont>
    <p:embeddedFont>
      <p:font typeface="Wingdings 3" pitchFamily="18" charset="2"/>
      <p:regular r:id="rId48"/>
    </p:embeddedFont>
    <p:embeddedFont>
      <p:font typeface="CMMIB10" pitchFamily="34" charset="0"/>
      <p:regular r:id="rId49"/>
    </p:embeddedFont>
    <p:embeddedFont>
      <p:font typeface="CMBSY10" pitchFamily="34" charset="0"/>
      <p:regular r:id="rId50"/>
    </p:embeddedFont>
    <p:embeddedFont>
      <p:font typeface="CMBX12" pitchFamily="34" charset="0"/>
      <p:regular r:id="rId51"/>
    </p:embeddedFont>
    <p:embeddedFont>
      <p:font typeface="CMSSBX10" pitchFamily="34" charset="0"/>
      <p:regular r:id="rId52"/>
    </p:embeddedFont>
    <p:embeddedFont>
      <p:font typeface="LCMSS8" pitchFamily="34" charset="0"/>
      <p:regular r:id="rId53"/>
    </p:embeddedFont>
    <p:embeddedFont>
      <p:font typeface="Verdana" pitchFamily="34" charset="0"/>
      <p:regular r:id="rId54"/>
      <p:bold r:id="rId55"/>
      <p:italic r:id="rId56"/>
      <p:boldItalic r:id="rId57"/>
    </p:embeddedFont>
    <p:embeddedFont>
      <p:font typeface="Wingdings 2" pitchFamily="18" charset="2"/>
      <p:regular r:id="rId58"/>
    </p:embeddedFont>
    <p:embeddedFont>
      <p:font typeface="cmb10" pitchFamily="34" charset="0"/>
      <p:regular r:id="rId59"/>
    </p:embeddedFont>
    <p:embeddedFont>
      <p:font typeface="cmbxti10" pitchFamily="34" charset="0"/>
      <p:regular r:id="rId60"/>
    </p:embeddedFont>
    <p:embeddedFont>
      <p:font typeface="cmmi10" pitchFamily="34" charset="0"/>
      <p:regular r:id="rId61"/>
    </p:embeddedFont>
    <p:embeddedFont>
      <p:font typeface="cmmi12" pitchFamily="34" charset="0"/>
      <p:regular r:id="rId62"/>
    </p:embeddedFont>
    <p:embeddedFont>
      <p:font typeface="cmbsy6" pitchFamily="34" charset="0"/>
      <p:regular r:id="rId63"/>
    </p:embeddedFont>
    <p:embeddedFont>
      <p:font typeface="msbm10" pitchFamily="34" charset="0"/>
      <p:regular r:id="rId64"/>
    </p:embeddedFont>
    <p:embeddedFont>
      <p:font typeface="cmsy10" pitchFamily="34" charset="0"/>
      <p:regular r:id="rId65"/>
    </p:embeddedFont>
    <p:embeddedFont>
      <p:font typeface="cmbx10" pitchFamily="34" charset="0"/>
      <p:regular r:id="rId66"/>
    </p:embeddedFont>
    <p:embeddedFont>
      <p:font typeface="MT Extra" pitchFamily="18" charset="2"/>
      <p:regular r:id="rId67"/>
    </p:embeddedFont>
    <p:embeddedFont>
      <p:font typeface="cmr10" pitchFamily="34" charset="0"/>
      <p:regular r:id="rId68"/>
    </p:embeddedFont>
  </p:embeddedFontLst>
  <p:custDataLst>
    <p:tags r:id="rId6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shift_jis"/>
  <p:showPr showNarration="1" useTimings="0">
    <p:present/>
    <p:sldAll/>
    <p:penClr>
      <a:prstClr val="red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font" Target="fonts/font24.fntdata"/><Relationship Id="rId68" Type="http://schemas.openxmlformats.org/officeDocument/2006/relationships/font" Target="fonts/font29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66" Type="http://schemas.openxmlformats.org/officeDocument/2006/relationships/font" Target="fonts/font2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font" Target="fonts/font26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font" Target="fonts/font25.fntdata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67" Type="http://schemas.openxmlformats.org/officeDocument/2006/relationships/font" Target="fonts/font28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font" Target="fonts/font23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37FA2-211E-49A0-99A4-BB4512C3988F}" type="doc">
      <dgm:prSet loTypeId="urn:microsoft.com/office/officeart/2005/8/layout/hList9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178916-12C4-4983-A3DC-E7B5F6701D79}">
      <dgm:prSet/>
      <dgm:spPr/>
      <dgm:t>
        <a:bodyPr/>
        <a:lstStyle/>
        <a:p>
          <a:pPr rtl="0"/>
          <a:r>
            <a:rPr lang="en-US" b="1" dirty="0" err="1" smtClean="0"/>
            <a:t>Bisimilarity</a:t>
          </a:r>
          <a:endParaRPr lang="en-US" b="1" dirty="0"/>
        </a:p>
      </dgm:t>
    </dgm:pt>
    <dgm:pt modelId="{3080BD85-82F7-4809-A754-6A516F93B02A}" type="parTrans" cxnId="{048A8F01-635A-40C6-9D12-CE73F46A5AB9}">
      <dgm:prSet/>
      <dgm:spPr/>
      <dgm:t>
        <a:bodyPr/>
        <a:lstStyle/>
        <a:p>
          <a:endParaRPr lang="en-US"/>
        </a:p>
      </dgm:t>
    </dgm:pt>
    <dgm:pt modelId="{A90A5934-BEBD-4A45-AE3D-3670AB2BF9B4}" type="sibTrans" cxnId="{048A8F01-635A-40C6-9D12-CE73F46A5AB9}">
      <dgm:prSet/>
      <dgm:spPr/>
      <dgm:t>
        <a:bodyPr/>
        <a:lstStyle/>
        <a:p>
          <a:endParaRPr lang="en-US"/>
        </a:p>
      </dgm:t>
    </dgm:pt>
    <dgm:pt modelId="{46D31D7D-D3C6-48B8-A66A-BEAE6ABA792D}">
      <dgm:prSet/>
      <dgm:spPr/>
      <dgm:t>
        <a:bodyPr/>
        <a:lstStyle/>
        <a:p>
          <a:pPr rtl="0"/>
          <a:r>
            <a:rPr lang="en-US" dirty="0" smtClean="0"/>
            <a:t>When do we decide </a:t>
          </a:r>
        </a:p>
        <a:p>
          <a:pPr rtl="0"/>
          <a:r>
            <a:rPr lang="en-US" dirty="0" smtClean="0"/>
            <a:t>          or           ?</a:t>
          </a:r>
          <a:endParaRPr lang="en-US" dirty="0"/>
        </a:p>
      </dgm:t>
    </dgm:pt>
    <dgm:pt modelId="{157AAAEE-005A-4F40-8F3E-7A65281365FF}" type="parTrans" cxnId="{2258EDA7-FADA-45BA-8CE6-DC5C6AEFF119}">
      <dgm:prSet/>
      <dgm:spPr/>
      <dgm:t>
        <a:bodyPr/>
        <a:lstStyle/>
        <a:p>
          <a:endParaRPr lang="en-US"/>
        </a:p>
      </dgm:t>
    </dgm:pt>
    <dgm:pt modelId="{1E4B5FB4-E464-486E-AF41-9A00EF4E6CB6}" type="sibTrans" cxnId="{2258EDA7-FADA-45BA-8CE6-DC5C6AEFF119}">
      <dgm:prSet/>
      <dgm:spPr/>
      <dgm:t>
        <a:bodyPr/>
        <a:lstStyle/>
        <a:p>
          <a:endParaRPr lang="en-US"/>
        </a:p>
      </dgm:t>
    </dgm:pt>
    <dgm:pt modelId="{A0DB492E-DA4E-41C0-A4CE-155DB10D29AA}">
      <dgm:prSet/>
      <dgm:spPr/>
      <dgm:t>
        <a:bodyPr/>
        <a:lstStyle/>
        <a:p>
          <a:pPr rtl="0"/>
          <a:r>
            <a:rPr lang="en-US" b="1" dirty="0" smtClean="0"/>
            <a:t>Trace semantics</a:t>
          </a:r>
          <a:endParaRPr lang="en-US" b="1" dirty="0"/>
        </a:p>
      </dgm:t>
    </dgm:pt>
    <dgm:pt modelId="{88BE186A-A7B9-4984-9DC3-7EA2025A4FDF}" type="parTrans" cxnId="{967FD3A2-0CC3-46FB-9473-708F25CB3D66}">
      <dgm:prSet/>
      <dgm:spPr/>
      <dgm:t>
        <a:bodyPr/>
        <a:lstStyle/>
        <a:p>
          <a:endParaRPr lang="en-US"/>
        </a:p>
      </dgm:t>
    </dgm:pt>
    <dgm:pt modelId="{7B687057-AEBF-483D-B78B-973442015215}" type="sibTrans" cxnId="{967FD3A2-0CC3-46FB-9473-708F25CB3D66}">
      <dgm:prSet/>
      <dgm:spPr/>
      <dgm:t>
        <a:bodyPr/>
        <a:lstStyle/>
        <a:p>
          <a:endParaRPr lang="en-US"/>
        </a:p>
      </dgm:t>
    </dgm:pt>
    <dgm:pt modelId="{F24E84A6-240C-4407-934D-383CB6A29BFC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 smtClean="0"/>
            <a:t>Anyway we get</a:t>
          </a:r>
        </a:p>
        <a:p>
          <a:pPr rtl="0">
            <a:lnSpc>
              <a:spcPct val="90000"/>
            </a:lnSpc>
          </a:pPr>
          <a:r>
            <a:rPr lang="en-US" dirty="0" smtClean="0"/>
            <a:t>          </a:t>
          </a:r>
          <a:r>
            <a:rPr lang="en-US" dirty="0" smtClean="0">
              <a:sym typeface="Wingdings" pitchFamily="2" charset="2"/>
            </a:rPr>
            <a:t>          or</a:t>
          </a:r>
          <a:endParaRPr lang="en-US" dirty="0" smtClean="0"/>
        </a:p>
        <a:p>
          <a:pPr rtl="0">
            <a:lnSpc>
              <a:spcPct val="90000"/>
            </a:lnSpc>
          </a:pPr>
          <a:r>
            <a:rPr lang="en-US" dirty="0" smtClean="0"/>
            <a:t>          </a:t>
          </a:r>
          <a:r>
            <a:rPr lang="en-US" dirty="0" smtClean="0">
              <a:sym typeface="Wingdings" pitchFamily="2" charset="2"/>
            </a:rPr>
            <a:t></a:t>
          </a:r>
          <a:endParaRPr lang="en-US" dirty="0" smtClean="0"/>
        </a:p>
      </dgm:t>
    </dgm:pt>
    <dgm:pt modelId="{6BBD0A0F-22A0-471E-9ED1-2487BFD53676}" type="parTrans" cxnId="{2EA002DB-5052-4BCC-AB11-EE8C0734E506}">
      <dgm:prSet/>
      <dgm:spPr/>
      <dgm:t>
        <a:bodyPr/>
        <a:lstStyle/>
        <a:p>
          <a:endParaRPr lang="en-US"/>
        </a:p>
      </dgm:t>
    </dgm:pt>
    <dgm:pt modelId="{B505B249-5BF1-446E-91DE-F75DE31CED76}" type="sibTrans" cxnId="{2EA002DB-5052-4BCC-AB11-EE8C0734E506}">
      <dgm:prSet/>
      <dgm:spPr/>
      <dgm:t>
        <a:bodyPr/>
        <a:lstStyle/>
        <a:p>
          <a:endParaRPr lang="en-US"/>
        </a:p>
      </dgm:t>
    </dgm:pt>
    <dgm:pt modelId="{DE3A3D31-E6FF-451C-AB63-09F97800FFB3}" type="pres">
      <dgm:prSet presAssocID="{58D37FA2-211E-49A0-99A4-BB4512C3988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6D8CC8B-474A-458A-A2D1-0A2E5740DC8B}" type="pres">
      <dgm:prSet presAssocID="{AE178916-12C4-4983-A3DC-E7B5F6701D79}" presName="posSpace" presStyleCnt="0"/>
      <dgm:spPr/>
    </dgm:pt>
    <dgm:pt modelId="{18B10EBC-BD52-44C6-902A-F8FEC080C9F4}" type="pres">
      <dgm:prSet presAssocID="{AE178916-12C4-4983-A3DC-E7B5F6701D79}" presName="vertFlow" presStyleCnt="0"/>
      <dgm:spPr/>
    </dgm:pt>
    <dgm:pt modelId="{0285184B-1DBE-4F57-B34F-453D1D510DEA}" type="pres">
      <dgm:prSet presAssocID="{AE178916-12C4-4983-A3DC-E7B5F6701D79}" presName="topSpace" presStyleCnt="0"/>
      <dgm:spPr/>
    </dgm:pt>
    <dgm:pt modelId="{A6BAA5E2-DF6A-4FA0-B87B-1813CDB46833}" type="pres">
      <dgm:prSet presAssocID="{AE178916-12C4-4983-A3DC-E7B5F6701D79}" presName="firstComp" presStyleCnt="0"/>
      <dgm:spPr/>
    </dgm:pt>
    <dgm:pt modelId="{593D0907-2A33-4A3F-AEB4-59A03F0ACE3B}" type="pres">
      <dgm:prSet presAssocID="{AE178916-12C4-4983-A3DC-E7B5F6701D79}" presName="firstChild" presStyleLbl="bgAccFollowNode1" presStyleIdx="0" presStyleCnt="2"/>
      <dgm:spPr/>
      <dgm:t>
        <a:bodyPr/>
        <a:lstStyle/>
        <a:p>
          <a:endParaRPr lang="en-US"/>
        </a:p>
      </dgm:t>
    </dgm:pt>
    <dgm:pt modelId="{3A3BB06C-5B2C-4681-9E0F-1EE2D56C445F}" type="pres">
      <dgm:prSet presAssocID="{AE178916-12C4-4983-A3DC-E7B5F6701D79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6BCFF-17B1-4D89-BA8F-8C43003F6B0A}" type="pres">
      <dgm:prSet presAssocID="{AE178916-12C4-4983-A3DC-E7B5F6701D79}" presName="negSpace" presStyleCnt="0"/>
      <dgm:spPr/>
    </dgm:pt>
    <dgm:pt modelId="{DD5A39A4-1161-400E-80BD-DC64D1A44822}" type="pres">
      <dgm:prSet presAssocID="{AE178916-12C4-4983-A3DC-E7B5F6701D79}" presName="circle" presStyleLbl="node1" presStyleIdx="0" presStyleCnt="2"/>
      <dgm:spPr/>
      <dgm:t>
        <a:bodyPr/>
        <a:lstStyle/>
        <a:p>
          <a:endParaRPr lang="en-US"/>
        </a:p>
      </dgm:t>
    </dgm:pt>
    <dgm:pt modelId="{419631DA-8782-46D9-BCF8-03B9DF36E659}" type="pres">
      <dgm:prSet presAssocID="{A90A5934-BEBD-4A45-AE3D-3670AB2BF9B4}" presName="transSpace" presStyleCnt="0"/>
      <dgm:spPr/>
    </dgm:pt>
    <dgm:pt modelId="{4BEC1AC3-8536-44A2-BCC8-DA0D78324C79}" type="pres">
      <dgm:prSet presAssocID="{A0DB492E-DA4E-41C0-A4CE-155DB10D29AA}" presName="posSpace" presStyleCnt="0"/>
      <dgm:spPr/>
    </dgm:pt>
    <dgm:pt modelId="{98199206-CA81-4165-9B41-7D2CD2AB1044}" type="pres">
      <dgm:prSet presAssocID="{A0DB492E-DA4E-41C0-A4CE-155DB10D29AA}" presName="vertFlow" presStyleCnt="0"/>
      <dgm:spPr/>
    </dgm:pt>
    <dgm:pt modelId="{2D7EDF84-55E3-47E8-AC44-33DFEC3615FE}" type="pres">
      <dgm:prSet presAssocID="{A0DB492E-DA4E-41C0-A4CE-155DB10D29AA}" presName="topSpace" presStyleCnt="0"/>
      <dgm:spPr/>
    </dgm:pt>
    <dgm:pt modelId="{C18491E3-B24F-4022-8555-D4F76DEC0308}" type="pres">
      <dgm:prSet presAssocID="{A0DB492E-DA4E-41C0-A4CE-155DB10D29AA}" presName="firstComp" presStyleCnt="0"/>
      <dgm:spPr/>
    </dgm:pt>
    <dgm:pt modelId="{868C9EFD-4166-4B79-A6AA-894A4B1A41C3}" type="pres">
      <dgm:prSet presAssocID="{A0DB492E-DA4E-41C0-A4CE-155DB10D29AA}" presName="firstChild" presStyleLbl="bgAccFollowNode1" presStyleIdx="1" presStyleCnt="2"/>
      <dgm:spPr/>
      <dgm:t>
        <a:bodyPr/>
        <a:lstStyle/>
        <a:p>
          <a:endParaRPr lang="en-US"/>
        </a:p>
      </dgm:t>
    </dgm:pt>
    <dgm:pt modelId="{F28C1101-6E43-458D-BB48-639311A85804}" type="pres">
      <dgm:prSet presAssocID="{A0DB492E-DA4E-41C0-A4CE-155DB10D29AA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67311-0DD9-4B9E-9923-E37CB0B31CED}" type="pres">
      <dgm:prSet presAssocID="{A0DB492E-DA4E-41C0-A4CE-155DB10D29AA}" presName="negSpace" presStyleCnt="0"/>
      <dgm:spPr/>
    </dgm:pt>
    <dgm:pt modelId="{1B9DF93F-616E-429E-8324-EB99BD50292D}" type="pres">
      <dgm:prSet presAssocID="{A0DB492E-DA4E-41C0-A4CE-155DB10D29AA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EA002DB-5052-4BCC-AB11-EE8C0734E506}" srcId="{A0DB492E-DA4E-41C0-A4CE-155DB10D29AA}" destId="{F24E84A6-240C-4407-934D-383CB6A29BFC}" srcOrd="0" destOrd="0" parTransId="{6BBD0A0F-22A0-471E-9ED1-2487BFD53676}" sibTransId="{B505B249-5BF1-446E-91DE-F75DE31CED76}"/>
    <dgm:cxn modelId="{048A8F01-635A-40C6-9D12-CE73F46A5AB9}" srcId="{58D37FA2-211E-49A0-99A4-BB4512C3988F}" destId="{AE178916-12C4-4983-A3DC-E7B5F6701D79}" srcOrd="0" destOrd="0" parTransId="{3080BD85-82F7-4809-A754-6A516F93B02A}" sibTransId="{A90A5934-BEBD-4A45-AE3D-3670AB2BF9B4}"/>
    <dgm:cxn modelId="{17F10847-0175-42F2-89E2-CD4125DA5A01}" type="presOf" srcId="{F24E84A6-240C-4407-934D-383CB6A29BFC}" destId="{F28C1101-6E43-458D-BB48-639311A85804}" srcOrd="1" destOrd="0" presId="urn:microsoft.com/office/officeart/2005/8/layout/hList9"/>
    <dgm:cxn modelId="{A8C9C3D3-2241-43B1-A945-8ADBB2A7F90D}" type="presOf" srcId="{AE178916-12C4-4983-A3DC-E7B5F6701D79}" destId="{DD5A39A4-1161-400E-80BD-DC64D1A44822}" srcOrd="0" destOrd="0" presId="urn:microsoft.com/office/officeart/2005/8/layout/hList9"/>
    <dgm:cxn modelId="{51D4D2E9-C494-4C67-957A-EC2DACAD76D8}" type="presOf" srcId="{A0DB492E-DA4E-41C0-A4CE-155DB10D29AA}" destId="{1B9DF93F-616E-429E-8324-EB99BD50292D}" srcOrd="0" destOrd="0" presId="urn:microsoft.com/office/officeart/2005/8/layout/hList9"/>
    <dgm:cxn modelId="{967FD3A2-0CC3-46FB-9473-708F25CB3D66}" srcId="{58D37FA2-211E-49A0-99A4-BB4512C3988F}" destId="{A0DB492E-DA4E-41C0-A4CE-155DB10D29AA}" srcOrd="1" destOrd="0" parTransId="{88BE186A-A7B9-4984-9DC3-7EA2025A4FDF}" sibTransId="{7B687057-AEBF-483D-B78B-973442015215}"/>
    <dgm:cxn modelId="{05AA0A1E-33B2-494F-8C08-A7C7B8562A02}" type="presOf" srcId="{58D37FA2-211E-49A0-99A4-BB4512C3988F}" destId="{DE3A3D31-E6FF-451C-AB63-09F97800FFB3}" srcOrd="0" destOrd="0" presId="urn:microsoft.com/office/officeart/2005/8/layout/hList9"/>
    <dgm:cxn modelId="{DFAD5888-3C94-47B5-B8C3-1001AD4572E3}" type="presOf" srcId="{46D31D7D-D3C6-48B8-A66A-BEAE6ABA792D}" destId="{3A3BB06C-5B2C-4681-9E0F-1EE2D56C445F}" srcOrd="1" destOrd="0" presId="urn:microsoft.com/office/officeart/2005/8/layout/hList9"/>
    <dgm:cxn modelId="{E5657A0C-8683-4250-8CFC-8E2D611E2EC0}" type="presOf" srcId="{F24E84A6-240C-4407-934D-383CB6A29BFC}" destId="{868C9EFD-4166-4B79-A6AA-894A4B1A41C3}" srcOrd="0" destOrd="0" presId="urn:microsoft.com/office/officeart/2005/8/layout/hList9"/>
    <dgm:cxn modelId="{2258EDA7-FADA-45BA-8CE6-DC5C6AEFF119}" srcId="{AE178916-12C4-4983-A3DC-E7B5F6701D79}" destId="{46D31D7D-D3C6-48B8-A66A-BEAE6ABA792D}" srcOrd="0" destOrd="0" parTransId="{157AAAEE-005A-4F40-8F3E-7A65281365FF}" sibTransId="{1E4B5FB4-E464-486E-AF41-9A00EF4E6CB6}"/>
    <dgm:cxn modelId="{E668E192-917E-4D39-AF45-8B7618E195E9}" type="presOf" srcId="{46D31D7D-D3C6-48B8-A66A-BEAE6ABA792D}" destId="{593D0907-2A33-4A3F-AEB4-59A03F0ACE3B}" srcOrd="0" destOrd="0" presId="urn:microsoft.com/office/officeart/2005/8/layout/hList9"/>
    <dgm:cxn modelId="{1761EC04-4CF2-4A1C-8904-FBB1EFB41426}" type="presParOf" srcId="{DE3A3D31-E6FF-451C-AB63-09F97800FFB3}" destId="{76D8CC8B-474A-458A-A2D1-0A2E5740DC8B}" srcOrd="0" destOrd="0" presId="urn:microsoft.com/office/officeart/2005/8/layout/hList9"/>
    <dgm:cxn modelId="{73F83B3F-D586-4310-AC85-DF9FC7771347}" type="presParOf" srcId="{DE3A3D31-E6FF-451C-AB63-09F97800FFB3}" destId="{18B10EBC-BD52-44C6-902A-F8FEC080C9F4}" srcOrd="1" destOrd="0" presId="urn:microsoft.com/office/officeart/2005/8/layout/hList9"/>
    <dgm:cxn modelId="{FD5C5EFB-E2D1-4FF5-BDF9-6017A550F426}" type="presParOf" srcId="{18B10EBC-BD52-44C6-902A-F8FEC080C9F4}" destId="{0285184B-1DBE-4F57-B34F-453D1D510DEA}" srcOrd="0" destOrd="0" presId="urn:microsoft.com/office/officeart/2005/8/layout/hList9"/>
    <dgm:cxn modelId="{DA65F1CE-E13F-4392-88E4-9045EDCC64E8}" type="presParOf" srcId="{18B10EBC-BD52-44C6-902A-F8FEC080C9F4}" destId="{A6BAA5E2-DF6A-4FA0-B87B-1813CDB46833}" srcOrd="1" destOrd="0" presId="urn:microsoft.com/office/officeart/2005/8/layout/hList9"/>
    <dgm:cxn modelId="{D71E1DC5-9638-4DB6-87B0-C140C52EA588}" type="presParOf" srcId="{A6BAA5E2-DF6A-4FA0-B87B-1813CDB46833}" destId="{593D0907-2A33-4A3F-AEB4-59A03F0ACE3B}" srcOrd="0" destOrd="0" presId="urn:microsoft.com/office/officeart/2005/8/layout/hList9"/>
    <dgm:cxn modelId="{F1BDAB07-0BFA-4FAB-80BF-DEF6CEEADC50}" type="presParOf" srcId="{A6BAA5E2-DF6A-4FA0-B87B-1813CDB46833}" destId="{3A3BB06C-5B2C-4681-9E0F-1EE2D56C445F}" srcOrd="1" destOrd="0" presId="urn:microsoft.com/office/officeart/2005/8/layout/hList9"/>
    <dgm:cxn modelId="{7849B230-50C1-42E0-8870-01027E89A0C6}" type="presParOf" srcId="{DE3A3D31-E6FF-451C-AB63-09F97800FFB3}" destId="{0106BCFF-17B1-4D89-BA8F-8C43003F6B0A}" srcOrd="2" destOrd="0" presId="urn:microsoft.com/office/officeart/2005/8/layout/hList9"/>
    <dgm:cxn modelId="{2A3CB4E3-F882-4C91-B738-7081568455B0}" type="presParOf" srcId="{DE3A3D31-E6FF-451C-AB63-09F97800FFB3}" destId="{DD5A39A4-1161-400E-80BD-DC64D1A44822}" srcOrd="3" destOrd="0" presId="urn:microsoft.com/office/officeart/2005/8/layout/hList9"/>
    <dgm:cxn modelId="{0F63DE52-C7DC-4764-A845-E22FFDA3F7CB}" type="presParOf" srcId="{DE3A3D31-E6FF-451C-AB63-09F97800FFB3}" destId="{419631DA-8782-46D9-BCF8-03B9DF36E659}" srcOrd="4" destOrd="0" presId="urn:microsoft.com/office/officeart/2005/8/layout/hList9"/>
    <dgm:cxn modelId="{7AEAAD5E-53C6-4218-89AA-6D75AF1A0927}" type="presParOf" srcId="{DE3A3D31-E6FF-451C-AB63-09F97800FFB3}" destId="{4BEC1AC3-8536-44A2-BCC8-DA0D78324C79}" srcOrd="5" destOrd="0" presId="urn:microsoft.com/office/officeart/2005/8/layout/hList9"/>
    <dgm:cxn modelId="{06C96940-2E52-43DA-A5DB-0AFA8EF1F19B}" type="presParOf" srcId="{DE3A3D31-E6FF-451C-AB63-09F97800FFB3}" destId="{98199206-CA81-4165-9B41-7D2CD2AB1044}" srcOrd="6" destOrd="0" presId="urn:microsoft.com/office/officeart/2005/8/layout/hList9"/>
    <dgm:cxn modelId="{F697B542-B4C6-4444-BD87-98AA35D66B08}" type="presParOf" srcId="{98199206-CA81-4165-9B41-7D2CD2AB1044}" destId="{2D7EDF84-55E3-47E8-AC44-33DFEC3615FE}" srcOrd="0" destOrd="0" presId="urn:microsoft.com/office/officeart/2005/8/layout/hList9"/>
    <dgm:cxn modelId="{CEA7C55B-24E8-49F2-9CBC-F3BFEAC113A8}" type="presParOf" srcId="{98199206-CA81-4165-9B41-7D2CD2AB1044}" destId="{C18491E3-B24F-4022-8555-D4F76DEC0308}" srcOrd="1" destOrd="0" presId="urn:microsoft.com/office/officeart/2005/8/layout/hList9"/>
    <dgm:cxn modelId="{51C3427D-BFBA-4B86-A48D-4672EEC4EAC3}" type="presParOf" srcId="{C18491E3-B24F-4022-8555-D4F76DEC0308}" destId="{868C9EFD-4166-4B79-A6AA-894A4B1A41C3}" srcOrd="0" destOrd="0" presId="urn:microsoft.com/office/officeart/2005/8/layout/hList9"/>
    <dgm:cxn modelId="{F582F167-C24F-4C4C-8C05-F1897115BEE4}" type="presParOf" srcId="{C18491E3-B24F-4022-8555-D4F76DEC0308}" destId="{F28C1101-6E43-458D-BB48-639311A85804}" srcOrd="1" destOrd="0" presId="urn:microsoft.com/office/officeart/2005/8/layout/hList9"/>
    <dgm:cxn modelId="{33C1088C-1810-4BE9-BB29-DEFC12E3F6AD}" type="presParOf" srcId="{DE3A3D31-E6FF-451C-AB63-09F97800FFB3}" destId="{4BA67311-0DD9-4B9E-9923-E37CB0B31CED}" srcOrd="7" destOrd="0" presId="urn:microsoft.com/office/officeart/2005/8/layout/hList9"/>
    <dgm:cxn modelId="{B472D135-882E-4845-9F82-EEA4B331D0F5}" type="presParOf" srcId="{DE3A3D31-E6FF-451C-AB63-09F97800FFB3}" destId="{1B9DF93F-616E-429E-8324-EB99BD50292D}" srcOrd="8" destOrd="0" presId="urn:microsoft.com/office/officeart/2005/8/layout/hList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789666-E592-4F86-8612-229EE06E8B94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</dgm:pt>
    <dgm:pt modelId="{5F70E9BA-80CB-4DE9-B636-8D9D037E564B}">
      <dgm:prSet/>
      <dgm:spPr/>
      <dgm:t>
        <a:bodyPr/>
        <a:lstStyle/>
        <a:p>
          <a:r>
            <a:rPr lang="en-US" dirty="0" err="1" smtClean="0"/>
            <a:t>morphism</a:t>
          </a:r>
          <a:r>
            <a:rPr lang="en-US" dirty="0" smtClean="0"/>
            <a:t> of </a:t>
          </a:r>
          <a:r>
            <a:rPr lang="en-US" dirty="0" err="1" smtClean="0"/>
            <a:t>coalgebras</a:t>
          </a:r>
          <a:endParaRPr lang="en-US" dirty="0"/>
        </a:p>
      </dgm:t>
    </dgm:pt>
    <dgm:pt modelId="{3B090909-1A35-4245-A272-7315DB26A93B}" type="parTrans" cxnId="{21E5208F-0CC7-4ED2-9485-97754CC9EC62}">
      <dgm:prSet/>
      <dgm:spPr/>
      <dgm:t>
        <a:bodyPr/>
        <a:lstStyle/>
        <a:p>
          <a:endParaRPr lang="en-US"/>
        </a:p>
      </dgm:t>
    </dgm:pt>
    <dgm:pt modelId="{C4A6EDAC-7C64-402F-8020-E0F2D2A01C69}" type="sibTrans" cxnId="{21E5208F-0CC7-4ED2-9485-97754CC9EC62}">
      <dgm:prSet/>
      <dgm:spPr/>
      <dgm:t>
        <a:bodyPr/>
        <a:lstStyle/>
        <a:p>
          <a:endParaRPr lang="en-US"/>
        </a:p>
      </dgm:t>
    </dgm:pt>
    <dgm:pt modelId="{DD8B973E-84B1-456C-9B1A-BCAE2B226ADC}" type="pres">
      <dgm:prSet presAssocID="{2F789666-E592-4F86-8612-229EE06E8B94}" presName="Name0" presStyleCnt="0">
        <dgm:presLayoutVars>
          <dgm:dir/>
          <dgm:animLvl val="lvl"/>
          <dgm:resizeHandles val="exact"/>
        </dgm:presLayoutVars>
      </dgm:prSet>
      <dgm:spPr/>
    </dgm:pt>
    <dgm:pt modelId="{99652CAF-4FF4-4713-A5DE-F66EB9EE6FEF}" type="pres">
      <dgm:prSet presAssocID="{5F70E9BA-80CB-4DE9-B636-8D9D037E564B}" presName="composite" presStyleCnt="0"/>
      <dgm:spPr/>
    </dgm:pt>
    <dgm:pt modelId="{E45105C7-4A98-4704-8A77-2DB621A1CB45}" type="pres">
      <dgm:prSet presAssocID="{5F70E9BA-80CB-4DE9-B636-8D9D037E564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222CA-BE1D-4960-AFB0-986120305415}" type="pres">
      <dgm:prSet presAssocID="{5F70E9BA-80CB-4DE9-B636-8D9D037E564B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02855D38-A363-409E-A16D-4FB91E001C20}" type="presOf" srcId="{2F789666-E592-4F86-8612-229EE06E8B94}" destId="{DD8B973E-84B1-456C-9B1A-BCAE2B226ADC}" srcOrd="0" destOrd="0" presId="urn:microsoft.com/office/officeart/2005/8/layout/hList1"/>
    <dgm:cxn modelId="{21E5208F-0CC7-4ED2-9485-97754CC9EC62}" srcId="{2F789666-E592-4F86-8612-229EE06E8B94}" destId="{5F70E9BA-80CB-4DE9-B636-8D9D037E564B}" srcOrd="0" destOrd="0" parTransId="{3B090909-1A35-4245-A272-7315DB26A93B}" sibTransId="{C4A6EDAC-7C64-402F-8020-E0F2D2A01C69}"/>
    <dgm:cxn modelId="{7E814209-43C0-4F9D-8888-6088AB026F16}" type="presOf" srcId="{5F70E9BA-80CB-4DE9-B636-8D9D037E564B}" destId="{E45105C7-4A98-4704-8A77-2DB621A1CB45}" srcOrd="0" destOrd="0" presId="urn:microsoft.com/office/officeart/2005/8/layout/hList1"/>
    <dgm:cxn modelId="{961C20A8-3129-4F4A-B032-35821309C122}" type="presParOf" srcId="{DD8B973E-84B1-456C-9B1A-BCAE2B226ADC}" destId="{99652CAF-4FF4-4713-A5DE-F66EB9EE6FEF}" srcOrd="0" destOrd="0" presId="urn:microsoft.com/office/officeart/2005/8/layout/hList1"/>
    <dgm:cxn modelId="{E998EBBD-CCD9-4948-811E-70690DE8DF3B}" type="presParOf" srcId="{99652CAF-4FF4-4713-A5DE-F66EB9EE6FEF}" destId="{E45105C7-4A98-4704-8A77-2DB621A1CB45}" srcOrd="0" destOrd="0" presId="urn:microsoft.com/office/officeart/2005/8/layout/hList1"/>
    <dgm:cxn modelId="{31C1FAD8-CD42-456A-833A-4E86D654458D}" type="presParOf" srcId="{99652CAF-4FF4-4713-A5DE-F66EB9EE6FEF}" destId="{94D222CA-BE1D-4960-AFB0-986120305415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A2C438-5F3B-4DFB-B071-99F76B7C5231}" type="doc">
      <dgm:prSet loTypeId="urn:microsoft.com/office/officeart/2005/8/layout/hList9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B07C8A-F87B-484B-857E-6EB23828EFD8}">
      <dgm:prSet/>
      <dgm:spPr/>
      <dgm:t>
        <a:bodyPr/>
        <a:lstStyle/>
        <a:p>
          <a:pPr rtl="0"/>
          <a:r>
            <a:rPr lang="en-US" dirty="0" smtClean="0"/>
            <a:t>in </a:t>
          </a:r>
          <a:r>
            <a:rPr lang="en-US" dirty="0" smtClean="0">
              <a:latin typeface="cmb10" pitchFamily="34" charset="0"/>
            </a:rPr>
            <a:t>Sets</a:t>
          </a:r>
          <a:endParaRPr lang="en-US" dirty="0">
            <a:latin typeface="cmb10" pitchFamily="34" charset="0"/>
          </a:endParaRPr>
        </a:p>
      </dgm:t>
    </dgm:pt>
    <dgm:pt modelId="{FA05B58B-D155-4B7F-8BC2-6CB3664F0EAA}" type="parTrans" cxnId="{E765D813-A9AE-4EEC-85B9-C94BA1F66631}">
      <dgm:prSet/>
      <dgm:spPr/>
      <dgm:t>
        <a:bodyPr/>
        <a:lstStyle/>
        <a:p>
          <a:endParaRPr lang="en-US"/>
        </a:p>
      </dgm:t>
    </dgm:pt>
    <dgm:pt modelId="{8196A679-2E6A-4C82-BECB-D6AD1B75DDD6}" type="sibTrans" cxnId="{E765D813-A9AE-4EEC-85B9-C94BA1F66631}">
      <dgm:prSet/>
      <dgm:spPr/>
      <dgm:t>
        <a:bodyPr/>
        <a:lstStyle/>
        <a:p>
          <a:endParaRPr lang="en-US"/>
        </a:p>
      </dgm:t>
    </dgm:pt>
    <dgm:pt modelId="{F901D75A-B217-4F72-872A-1157651C8CB2}">
      <dgm:prSet custT="1"/>
      <dgm:spPr/>
      <dgm:t>
        <a:bodyPr/>
        <a:lstStyle/>
        <a:p>
          <a:pPr rtl="0"/>
          <a:r>
            <a:rPr lang="en-US" sz="2000" dirty="0" smtClean="0"/>
            <a:t>functional </a:t>
          </a:r>
          <a:r>
            <a:rPr lang="en-US" sz="2000" dirty="0" err="1" smtClean="0"/>
            <a:t>bisimulation</a:t>
          </a:r>
          <a:r>
            <a:rPr lang="en-US" sz="2000" dirty="0" smtClean="0"/>
            <a:t>(standard)</a:t>
          </a:r>
        </a:p>
      </dgm:t>
    </dgm:pt>
    <dgm:pt modelId="{FD4B818A-6F5C-4114-8A95-0B3D4CBC010A}" type="parTrans" cxnId="{4C8C1642-423F-4043-AB24-9D2FEDCB7CEB}">
      <dgm:prSet/>
      <dgm:spPr/>
      <dgm:t>
        <a:bodyPr/>
        <a:lstStyle/>
        <a:p>
          <a:endParaRPr lang="en-US"/>
        </a:p>
      </dgm:t>
    </dgm:pt>
    <dgm:pt modelId="{1ECBE3A7-5477-4A42-8672-020E1FBAA221}" type="sibTrans" cxnId="{4C8C1642-423F-4043-AB24-9D2FEDCB7CEB}">
      <dgm:prSet/>
      <dgm:spPr/>
      <dgm:t>
        <a:bodyPr/>
        <a:lstStyle/>
        <a:p>
          <a:endParaRPr lang="en-US"/>
        </a:p>
      </dgm:t>
    </dgm:pt>
    <dgm:pt modelId="{16C2A254-BF61-4059-A8B7-A2A0A4192B31}">
      <dgm:prSet/>
      <dgm:spPr/>
      <dgm:t>
        <a:bodyPr/>
        <a:lstStyle/>
        <a:p>
          <a:pPr rtl="0"/>
          <a:r>
            <a:rPr lang="en-US" dirty="0" smtClean="0"/>
            <a:t>in </a:t>
          </a:r>
          <a:r>
            <a:rPr lang="en-US" dirty="0" err="1" smtClean="0">
              <a:latin typeface="cmbxti10" pitchFamily="34" charset="0"/>
            </a:rPr>
            <a:t>Kl</a:t>
          </a:r>
          <a:r>
            <a:rPr lang="en-US" b="1" dirty="0" smtClean="0"/>
            <a:t>(</a:t>
          </a:r>
          <a:r>
            <a:rPr lang="en-US" dirty="0" smtClean="0">
              <a:latin typeface="cmbxti10" pitchFamily="34" charset="0"/>
            </a:rPr>
            <a:t>T</a:t>
          </a:r>
          <a:r>
            <a:rPr lang="en-US" b="1" dirty="0" smtClean="0"/>
            <a:t>)</a:t>
          </a:r>
          <a:endParaRPr lang="en-US" dirty="0">
            <a:latin typeface="cmb10" pitchFamily="34" charset="0"/>
          </a:endParaRPr>
        </a:p>
      </dgm:t>
    </dgm:pt>
    <dgm:pt modelId="{8412E9FD-1500-4627-BF4D-058E350BB99D}" type="parTrans" cxnId="{CECD420A-1964-4BA6-BCFF-EC3F8F40BE09}">
      <dgm:prSet/>
      <dgm:spPr/>
      <dgm:t>
        <a:bodyPr/>
        <a:lstStyle/>
        <a:p>
          <a:endParaRPr lang="en-US"/>
        </a:p>
      </dgm:t>
    </dgm:pt>
    <dgm:pt modelId="{298123BF-55FB-4567-BD9B-96039A52C7FC}" type="sibTrans" cxnId="{CECD420A-1964-4BA6-BCFF-EC3F8F40BE09}">
      <dgm:prSet/>
      <dgm:spPr/>
      <dgm:t>
        <a:bodyPr/>
        <a:lstStyle/>
        <a:p>
          <a:endParaRPr lang="en-US"/>
        </a:p>
      </dgm:t>
    </dgm:pt>
    <dgm:pt modelId="{9DAFA8C0-EC07-44B9-BF99-8311DE4BF6C2}">
      <dgm:prSet custT="1"/>
      <dgm:spPr/>
      <dgm:t>
        <a:bodyPr/>
        <a:lstStyle/>
        <a:p>
          <a:pPr algn="ctr" rtl="0"/>
          <a:r>
            <a:rPr lang="en-US" sz="3200" b="1" dirty="0" smtClean="0"/>
            <a:t>??</a:t>
          </a:r>
          <a:endParaRPr lang="en-US" sz="3200" b="1" dirty="0"/>
        </a:p>
      </dgm:t>
    </dgm:pt>
    <dgm:pt modelId="{F3922034-516C-429A-A53E-4963F86DC19E}" type="parTrans" cxnId="{2CDA5B00-2E6E-4D54-A055-BEC6A82AC56E}">
      <dgm:prSet/>
      <dgm:spPr/>
      <dgm:t>
        <a:bodyPr/>
        <a:lstStyle/>
        <a:p>
          <a:endParaRPr lang="en-US"/>
        </a:p>
      </dgm:t>
    </dgm:pt>
    <dgm:pt modelId="{E1B583EF-4256-4C8A-AF7F-109295289CD3}" type="sibTrans" cxnId="{2CDA5B00-2E6E-4D54-A055-BEC6A82AC56E}">
      <dgm:prSet/>
      <dgm:spPr/>
      <dgm:t>
        <a:bodyPr/>
        <a:lstStyle/>
        <a:p>
          <a:endParaRPr lang="en-US"/>
        </a:p>
      </dgm:t>
    </dgm:pt>
    <dgm:pt modelId="{6AA43B67-7AB8-44F2-B9BE-B933AAD4A089}" type="pres">
      <dgm:prSet presAssocID="{0BA2C438-5F3B-4DFB-B071-99F76B7C523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363E99-292E-4B05-B136-EE78DB53DC98}" type="pres">
      <dgm:prSet presAssocID="{B3B07C8A-F87B-484B-857E-6EB23828EFD8}" presName="posSpace" presStyleCnt="0"/>
      <dgm:spPr/>
      <dgm:t>
        <a:bodyPr/>
        <a:lstStyle/>
        <a:p>
          <a:endParaRPr lang="en-US"/>
        </a:p>
      </dgm:t>
    </dgm:pt>
    <dgm:pt modelId="{2635E44D-6CA3-45D6-95DE-C01F6B51DD81}" type="pres">
      <dgm:prSet presAssocID="{B3B07C8A-F87B-484B-857E-6EB23828EFD8}" presName="vertFlow" presStyleCnt="0"/>
      <dgm:spPr/>
      <dgm:t>
        <a:bodyPr/>
        <a:lstStyle/>
        <a:p>
          <a:endParaRPr lang="en-US"/>
        </a:p>
      </dgm:t>
    </dgm:pt>
    <dgm:pt modelId="{1149D046-1188-47EC-9D23-EAD7DEAE7115}" type="pres">
      <dgm:prSet presAssocID="{B3B07C8A-F87B-484B-857E-6EB23828EFD8}" presName="topSpace" presStyleCnt="0"/>
      <dgm:spPr/>
      <dgm:t>
        <a:bodyPr/>
        <a:lstStyle/>
        <a:p>
          <a:endParaRPr lang="en-US"/>
        </a:p>
      </dgm:t>
    </dgm:pt>
    <dgm:pt modelId="{BEC37B41-773E-47A0-BDFB-D12207755D49}" type="pres">
      <dgm:prSet presAssocID="{B3B07C8A-F87B-484B-857E-6EB23828EFD8}" presName="firstComp" presStyleCnt="0"/>
      <dgm:spPr/>
      <dgm:t>
        <a:bodyPr/>
        <a:lstStyle/>
        <a:p>
          <a:endParaRPr lang="en-US"/>
        </a:p>
      </dgm:t>
    </dgm:pt>
    <dgm:pt modelId="{048D7DB9-9E29-4D21-A0EB-F8B1B1BC039C}" type="pres">
      <dgm:prSet presAssocID="{B3B07C8A-F87B-484B-857E-6EB23828EFD8}" presName="firstChild" presStyleLbl="bgAccFollowNode1" presStyleIdx="0" presStyleCnt="2"/>
      <dgm:spPr/>
      <dgm:t>
        <a:bodyPr/>
        <a:lstStyle/>
        <a:p>
          <a:endParaRPr lang="en-US"/>
        </a:p>
      </dgm:t>
    </dgm:pt>
    <dgm:pt modelId="{D7B275DE-39B0-483F-99C2-D3C31CEF9ACE}" type="pres">
      <dgm:prSet presAssocID="{B3B07C8A-F87B-484B-857E-6EB23828EFD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D2FFE-AD1F-4CEB-8E56-AEBA75E26EE2}" type="pres">
      <dgm:prSet presAssocID="{B3B07C8A-F87B-484B-857E-6EB23828EFD8}" presName="negSpace" presStyleCnt="0"/>
      <dgm:spPr/>
      <dgm:t>
        <a:bodyPr/>
        <a:lstStyle/>
        <a:p>
          <a:endParaRPr lang="en-US"/>
        </a:p>
      </dgm:t>
    </dgm:pt>
    <dgm:pt modelId="{17058C3E-2C23-4B16-BAB2-92371C0F3351}" type="pres">
      <dgm:prSet presAssocID="{B3B07C8A-F87B-484B-857E-6EB23828EFD8}" presName="circle" presStyleLbl="node1" presStyleIdx="0" presStyleCnt="2"/>
      <dgm:spPr/>
      <dgm:t>
        <a:bodyPr/>
        <a:lstStyle/>
        <a:p>
          <a:endParaRPr lang="en-US"/>
        </a:p>
      </dgm:t>
    </dgm:pt>
    <dgm:pt modelId="{C83E21ED-0450-4B89-943E-76D1F359ED1C}" type="pres">
      <dgm:prSet presAssocID="{8196A679-2E6A-4C82-BECB-D6AD1B75DDD6}" presName="transSpace" presStyleCnt="0"/>
      <dgm:spPr/>
      <dgm:t>
        <a:bodyPr/>
        <a:lstStyle/>
        <a:p>
          <a:endParaRPr lang="en-US"/>
        </a:p>
      </dgm:t>
    </dgm:pt>
    <dgm:pt modelId="{5DB327D1-BAA4-4B40-A9F2-7BF6CC9CD54F}" type="pres">
      <dgm:prSet presAssocID="{16C2A254-BF61-4059-A8B7-A2A0A4192B31}" presName="posSpace" presStyleCnt="0"/>
      <dgm:spPr/>
      <dgm:t>
        <a:bodyPr/>
        <a:lstStyle/>
        <a:p>
          <a:endParaRPr lang="en-US"/>
        </a:p>
      </dgm:t>
    </dgm:pt>
    <dgm:pt modelId="{65AF324A-2F08-4B68-A137-FBCEB6675367}" type="pres">
      <dgm:prSet presAssocID="{16C2A254-BF61-4059-A8B7-A2A0A4192B31}" presName="vertFlow" presStyleCnt="0"/>
      <dgm:spPr/>
      <dgm:t>
        <a:bodyPr/>
        <a:lstStyle/>
        <a:p>
          <a:endParaRPr lang="en-US"/>
        </a:p>
      </dgm:t>
    </dgm:pt>
    <dgm:pt modelId="{E6F655EE-855E-43FE-B1FD-782E209F5386}" type="pres">
      <dgm:prSet presAssocID="{16C2A254-BF61-4059-A8B7-A2A0A4192B31}" presName="topSpace" presStyleCnt="0"/>
      <dgm:spPr/>
      <dgm:t>
        <a:bodyPr/>
        <a:lstStyle/>
        <a:p>
          <a:endParaRPr lang="en-US"/>
        </a:p>
      </dgm:t>
    </dgm:pt>
    <dgm:pt modelId="{54B97600-DF7F-4BB0-8ACD-9EF68D8A7431}" type="pres">
      <dgm:prSet presAssocID="{16C2A254-BF61-4059-A8B7-A2A0A4192B31}" presName="firstComp" presStyleCnt="0"/>
      <dgm:spPr/>
      <dgm:t>
        <a:bodyPr/>
        <a:lstStyle/>
        <a:p>
          <a:endParaRPr lang="en-US"/>
        </a:p>
      </dgm:t>
    </dgm:pt>
    <dgm:pt modelId="{142F83C0-E378-4DB1-A506-D0406DCA0824}" type="pres">
      <dgm:prSet presAssocID="{16C2A254-BF61-4059-A8B7-A2A0A4192B31}" presName="firstChild" presStyleLbl="bgAccFollowNode1" presStyleIdx="1" presStyleCnt="2"/>
      <dgm:spPr/>
      <dgm:t>
        <a:bodyPr/>
        <a:lstStyle/>
        <a:p>
          <a:endParaRPr lang="en-US"/>
        </a:p>
      </dgm:t>
    </dgm:pt>
    <dgm:pt modelId="{4EBA2075-82D2-43F7-9045-F54558FA09D2}" type="pres">
      <dgm:prSet presAssocID="{16C2A254-BF61-4059-A8B7-A2A0A4192B31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3E152-C386-4620-914B-C444253E5FD1}" type="pres">
      <dgm:prSet presAssocID="{16C2A254-BF61-4059-A8B7-A2A0A4192B31}" presName="negSpace" presStyleCnt="0"/>
      <dgm:spPr/>
      <dgm:t>
        <a:bodyPr/>
        <a:lstStyle/>
        <a:p>
          <a:endParaRPr lang="en-US"/>
        </a:p>
      </dgm:t>
    </dgm:pt>
    <dgm:pt modelId="{E1036EEF-6426-4F1A-9403-BB0428F0F882}" type="pres">
      <dgm:prSet presAssocID="{16C2A254-BF61-4059-A8B7-A2A0A4192B31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CDA5B00-2E6E-4D54-A055-BEC6A82AC56E}" srcId="{16C2A254-BF61-4059-A8B7-A2A0A4192B31}" destId="{9DAFA8C0-EC07-44B9-BF99-8311DE4BF6C2}" srcOrd="0" destOrd="0" parTransId="{F3922034-516C-429A-A53E-4963F86DC19E}" sibTransId="{E1B583EF-4256-4C8A-AF7F-109295289CD3}"/>
    <dgm:cxn modelId="{8B9516D0-8729-480A-84A2-23C90D486798}" type="presOf" srcId="{9DAFA8C0-EC07-44B9-BF99-8311DE4BF6C2}" destId="{142F83C0-E378-4DB1-A506-D0406DCA0824}" srcOrd="0" destOrd="0" presId="urn:microsoft.com/office/officeart/2005/8/layout/hList9"/>
    <dgm:cxn modelId="{4C8C1642-423F-4043-AB24-9D2FEDCB7CEB}" srcId="{B3B07C8A-F87B-484B-857E-6EB23828EFD8}" destId="{F901D75A-B217-4F72-872A-1157651C8CB2}" srcOrd="0" destOrd="0" parTransId="{FD4B818A-6F5C-4114-8A95-0B3D4CBC010A}" sibTransId="{1ECBE3A7-5477-4A42-8672-020E1FBAA221}"/>
    <dgm:cxn modelId="{0A8C7D5F-86C0-4CED-8D7A-45A61718E901}" type="presOf" srcId="{9DAFA8C0-EC07-44B9-BF99-8311DE4BF6C2}" destId="{4EBA2075-82D2-43F7-9045-F54558FA09D2}" srcOrd="1" destOrd="0" presId="urn:microsoft.com/office/officeart/2005/8/layout/hList9"/>
    <dgm:cxn modelId="{9D1BB8D6-3C09-4110-805F-102C303E10FD}" type="presOf" srcId="{F901D75A-B217-4F72-872A-1157651C8CB2}" destId="{D7B275DE-39B0-483F-99C2-D3C31CEF9ACE}" srcOrd="1" destOrd="0" presId="urn:microsoft.com/office/officeart/2005/8/layout/hList9"/>
    <dgm:cxn modelId="{C4FB6E20-A6CA-4DF7-943B-B0D15E28809B}" type="presOf" srcId="{0BA2C438-5F3B-4DFB-B071-99F76B7C5231}" destId="{6AA43B67-7AB8-44F2-B9BE-B933AAD4A089}" srcOrd="0" destOrd="0" presId="urn:microsoft.com/office/officeart/2005/8/layout/hList9"/>
    <dgm:cxn modelId="{7E00851C-D90C-45C9-8369-3977B7F51C0C}" type="presOf" srcId="{16C2A254-BF61-4059-A8B7-A2A0A4192B31}" destId="{E1036EEF-6426-4F1A-9403-BB0428F0F882}" srcOrd="0" destOrd="0" presId="urn:microsoft.com/office/officeart/2005/8/layout/hList9"/>
    <dgm:cxn modelId="{E765D813-A9AE-4EEC-85B9-C94BA1F66631}" srcId="{0BA2C438-5F3B-4DFB-B071-99F76B7C5231}" destId="{B3B07C8A-F87B-484B-857E-6EB23828EFD8}" srcOrd="0" destOrd="0" parTransId="{FA05B58B-D155-4B7F-8BC2-6CB3664F0EAA}" sibTransId="{8196A679-2E6A-4C82-BECB-D6AD1B75DDD6}"/>
    <dgm:cxn modelId="{CECD420A-1964-4BA6-BCFF-EC3F8F40BE09}" srcId="{0BA2C438-5F3B-4DFB-B071-99F76B7C5231}" destId="{16C2A254-BF61-4059-A8B7-A2A0A4192B31}" srcOrd="1" destOrd="0" parTransId="{8412E9FD-1500-4627-BF4D-058E350BB99D}" sibTransId="{298123BF-55FB-4567-BD9B-96039A52C7FC}"/>
    <dgm:cxn modelId="{B047C5CC-9075-4BF8-B221-C0CB5CA2BA55}" type="presOf" srcId="{B3B07C8A-F87B-484B-857E-6EB23828EFD8}" destId="{17058C3E-2C23-4B16-BAB2-92371C0F3351}" srcOrd="0" destOrd="0" presId="urn:microsoft.com/office/officeart/2005/8/layout/hList9"/>
    <dgm:cxn modelId="{983C5234-2F6C-4FFF-966D-F49CB2984B4C}" type="presOf" srcId="{F901D75A-B217-4F72-872A-1157651C8CB2}" destId="{048D7DB9-9E29-4D21-A0EB-F8B1B1BC039C}" srcOrd="0" destOrd="0" presId="urn:microsoft.com/office/officeart/2005/8/layout/hList9"/>
    <dgm:cxn modelId="{6B68F10F-8BFD-4624-81CB-46E988D16712}" type="presParOf" srcId="{6AA43B67-7AB8-44F2-B9BE-B933AAD4A089}" destId="{0E363E99-292E-4B05-B136-EE78DB53DC98}" srcOrd="0" destOrd="0" presId="urn:microsoft.com/office/officeart/2005/8/layout/hList9"/>
    <dgm:cxn modelId="{1953C795-F020-4874-9216-3610BA2742DB}" type="presParOf" srcId="{6AA43B67-7AB8-44F2-B9BE-B933AAD4A089}" destId="{2635E44D-6CA3-45D6-95DE-C01F6B51DD81}" srcOrd="1" destOrd="0" presId="urn:microsoft.com/office/officeart/2005/8/layout/hList9"/>
    <dgm:cxn modelId="{4CA5B108-1A01-47B9-9A93-C9D2C4BAE22A}" type="presParOf" srcId="{2635E44D-6CA3-45D6-95DE-C01F6B51DD81}" destId="{1149D046-1188-47EC-9D23-EAD7DEAE7115}" srcOrd="0" destOrd="0" presId="urn:microsoft.com/office/officeart/2005/8/layout/hList9"/>
    <dgm:cxn modelId="{D2DBF093-061E-4853-940E-24ABF65082EC}" type="presParOf" srcId="{2635E44D-6CA3-45D6-95DE-C01F6B51DD81}" destId="{BEC37B41-773E-47A0-BDFB-D12207755D49}" srcOrd="1" destOrd="0" presId="urn:microsoft.com/office/officeart/2005/8/layout/hList9"/>
    <dgm:cxn modelId="{60C0C13D-B1EF-4F69-B62B-6F16E4895125}" type="presParOf" srcId="{BEC37B41-773E-47A0-BDFB-D12207755D49}" destId="{048D7DB9-9E29-4D21-A0EB-F8B1B1BC039C}" srcOrd="0" destOrd="0" presId="urn:microsoft.com/office/officeart/2005/8/layout/hList9"/>
    <dgm:cxn modelId="{9253E8B3-CD8B-45FA-9BC4-111D0EAA4C1E}" type="presParOf" srcId="{BEC37B41-773E-47A0-BDFB-D12207755D49}" destId="{D7B275DE-39B0-483F-99C2-D3C31CEF9ACE}" srcOrd="1" destOrd="0" presId="urn:microsoft.com/office/officeart/2005/8/layout/hList9"/>
    <dgm:cxn modelId="{ECF328C9-13A7-4E4C-B5B3-3E7538F529AD}" type="presParOf" srcId="{6AA43B67-7AB8-44F2-B9BE-B933AAD4A089}" destId="{295D2FFE-AD1F-4CEB-8E56-AEBA75E26EE2}" srcOrd="2" destOrd="0" presId="urn:microsoft.com/office/officeart/2005/8/layout/hList9"/>
    <dgm:cxn modelId="{B3F9306C-0A70-479F-A942-717F9A5B9D7D}" type="presParOf" srcId="{6AA43B67-7AB8-44F2-B9BE-B933AAD4A089}" destId="{17058C3E-2C23-4B16-BAB2-92371C0F3351}" srcOrd="3" destOrd="0" presId="urn:microsoft.com/office/officeart/2005/8/layout/hList9"/>
    <dgm:cxn modelId="{40F88939-A1AB-4A78-9B43-A00921EA7105}" type="presParOf" srcId="{6AA43B67-7AB8-44F2-B9BE-B933AAD4A089}" destId="{C83E21ED-0450-4B89-943E-76D1F359ED1C}" srcOrd="4" destOrd="0" presId="urn:microsoft.com/office/officeart/2005/8/layout/hList9"/>
    <dgm:cxn modelId="{E4B0D1B4-A2CA-46F6-A029-6E4C1FA4AD0E}" type="presParOf" srcId="{6AA43B67-7AB8-44F2-B9BE-B933AAD4A089}" destId="{5DB327D1-BAA4-4B40-A9F2-7BF6CC9CD54F}" srcOrd="5" destOrd="0" presId="urn:microsoft.com/office/officeart/2005/8/layout/hList9"/>
    <dgm:cxn modelId="{33D9A279-8197-4530-A21F-274EBF3A4488}" type="presParOf" srcId="{6AA43B67-7AB8-44F2-B9BE-B933AAD4A089}" destId="{65AF324A-2F08-4B68-A137-FBCEB6675367}" srcOrd="6" destOrd="0" presId="urn:microsoft.com/office/officeart/2005/8/layout/hList9"/>
    <dgm:cxn modelId="{325F4AED-D503-4D1B-AF35-87E8388BA804}" type="presParOf" srcId="{65AF324A-2F08-4B68-A137-FBCEB6675367}" destId="{E6F655EE-855E-43FE-B1FD-782E209F5386}" srcOrd="0" destOrd="0" presId="urn:microsoft.com/office/officeart/2005/8/layout/hList9"/>
    <dgm:cxn modelId="{8680A975-7A4C-446B-8088-8C811183DDBB}" type="presParOf" srcId="{65AF324A-2F08-4B68-A137-FBCEB6675367}" destId="{54B97600-DF7F-4BB0-8ACD-9EF68D8A7431}" srcOrd="1" destOrd="0" presId="urn:microsoft.com/office/officeart/2005/8/layout/hList9"/>
    <dgm:cxn modelId="{30C85D45-14D9-4D24-B301-4741E6D8D4C4}" type="presParOf" srcId="{54B97600-DF7F-4BB0-8ACD-9EF68D8A7431}" destId="{142F83C0-E378-4DB1-A506-D0406DCA0824}" srcOrd="0" destOrd="0" presId="urn:microsoft.com/office/officeart/2005/8/layout/hList9"/>
    <dgm:cxn modelId="{05AE5A41-D23F-400F-8CE4-781F498A69EF}" type="presParOf" srcId="{54B97600-DF7F-4BB0-8ACD-9EF68D8A7431}" destId="{4EBA2075-82D2-43F7-9045-F54558FA09D2}" srcOrd="1" destOrd="0" presId="urn:microsoft.com/office/officeart/2005/8/layout/hList9"/>
    <dgm:cxn modelId="{CDAAFB10-40F4-4B79-9FB7-FD67EC0F6A1B}" type="presParOf" srcId="{6AA43B67-7AB8-44F2-B9BE-B933AAD4A089}" destId="{1703E152-C386-4620-914B-C444253E5FD1}" srcOrd="7" destOrd="0" presId="urn:microsoft.com/office/officeart/2005/8/layout/hList9"/>
    <dgm:cxn modelId="{A4C0FAFE-6FA0-4905-8C22-8BC35D8B719F}" type="presParOf" srcId="{6AA43B67-7AB8-44F2-B9BE-B933AAD4A089}" destId="{E1036EEF-6426-4F1A-9403-BB0428F0F882}" srcOrd="8" destOrd="0" presId="urn:microsoft.com/office/officeart/2005/8/layout/hList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33AED-8F3C-4458-A2DE-0E01E184016A}" type="datetimeFigureOut">
              <a:rPr kumimoji="1" lang="ja-JP" altLang="en-US" smtClean="0"/>
              <a:pPr/>
              <a:t>2008/6/30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1F976-89B8-4111-823D-F26030B65BE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1F976-89B8-4111-823D-F26030B65BE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22DAE-179F-4B72-A564-E85F0F8CFAD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22DAE-179F-4B72-A564-E85F0F8CFAD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1F976-89B8-4111-823D-F26030B65BE1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22DAE-179F-4B72-A564-E85F0F8CFAD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22DAE-179F-4B72-A564-E85F0F8CFAD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1F976-89B8-4111-823D-F26030B65BE1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22DAE-179F-4B72-A564-E85F0F8CFAD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22DAE-179F-4B72-A564-E85F0F8CFAD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some applications, you really need to think of trace semantics!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DDDD-05C4-45B7-9CA4-BAB811CA485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1F976-89B8-4111-823D-F26030B65BE1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1F976-89B8-4111-823D-F26030B65BE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1F976-89B8-4111-823D-F26030B65BE1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1F976-89B8-4111-823D-F26030B65BE1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1F976-89B8-4111-823D-F26030B65BE1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22DAE-179F-4B72-A564-E85F0F8CFAD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22DAE-179F-4B72-A564-E85F0F8CFAD0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22DAE-179F-4B72-A564-E85F0F8CFAD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22DAE-179F-4B72-A564-E85F0F8CFAD0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22DAE-179F-4B72-A564-E85F0F8CFAD0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1F976-89B8-4111-823D-F26030B65BE1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1F976-89B8-4111-823D-F26030B65BE1}" type="slidenum">
              <a:rPr kumimoji="1" lang="ja-JP" altLang="en-US" smtClean="0"/>
              <a:pPr/>
              <a:t>29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1F976-89B8-4111-823D-F26030B65BE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1F976-89B8-4111-823D-F26030B65BE1}" type="slidenum">
              <a:rPr kumimoji="1" lang="ja-JP" altLang="en-US" smtClean="0"/>
              <a:pPr/>
              <a:t>30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1F976-89B8-4111-823D-F26030B65BE1}" type="slidenum">
              <a:rPr kumimoji="1" lang="ja-JP" altLang="en-US" smtClean="0"/>
              <a:pPr/>
              <a:t>31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(only) main</a:t>
            </a:r>
            <a:r>
              <a:rPr lang="en-US" baseline="0" dirty="0" smtClean="0"/>
              <a:t>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DDDD-05C4-45B7-9CA4-BAB811CA485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DDDD-05C4-45B7-9CA4-BAB811CA485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DDDD-05C4-45B7-9CA4-BAB811CA485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DDDD-05C4-45B7-9CA4-BAB811CA485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22DAE-179F-4B72-A564-E85F0F8CFAD0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1F976-89B8-4111-823D-F26030B65BE1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1F976-89B8-4111-823D-F26030B65BE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1F976-89B8-4111-823D-F26030B65BE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DDDD-05C4-45B7-9CA4-BAB811CA485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1F976-89B8-4111-823D-F26030B65BE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64131-0A2E-4D98-8EB7-40F216AAC113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22DAE-179F-4B72-A564-E85F0F8CFAD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DA5B3D-CF68-4FA8-8B4C-019239D155E3}" type="datetimeFigureOut">
              <a:rPr kumimoji="1" lang="ja-JP" altLang="en-US" smtClean="0"/>
              <a:pPr/>
              <a:t>2008/6/30</a:t>
            </a:fld>
            <a:endParaRPr kumimoji="1" lang="ja-JP" altLang="en-US" dirty="0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1" lang="ja-JP" altLang="en-US" dirty="0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6ABB0A-5425-46D4-9FBC-6B88006F9AF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DA5B3D-CF68-4FA8-8B4C-019239D155E3}" type="datetimeFigureOut">
              <a:rPr kumimoji="1" lang="ja-JP" altLang="en-US" smtClean="0"/>
              <a:pPr/>
              <a:t>2008/6/30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ABB0A-5425-46D4-9FBC-6B88006F9AF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DA5B3D-CF68-4FA8-8B4C-019239D155E3}" type="datetimeFigureOut">
              <a:rPr kumimoji="1" lang="ja-JP" altLang="en-US" smtClean="0"/>
              <a:pPr/>
              <a:t>2008/6/30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ABB0A-5425-46D4-9FBC-6B88006F9AF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DA5B3D-CF68-4FA8-8B4C-019239D155E3}" type="datetimeFigureOut">
              <a:rPr kumimoji="1" lang="ja-JP" altLang="en-US" smtClean="0"/>
              <a:pPr/>
              <a:t>2008/6/30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ABB0A-5425-46D4-9FBC-6B88006F9AF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DA5B3D-CF68-4FA8-8B4C-019239D155E3}" type="datetimeFigureOut">
              <a:rPr kumimoji="1" lang="ja-JP" altLang="en-US" smtClean="0"/>
              <a:pPr/>
              <a:t>2008/6/30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ABB0A-5425-46D4-9FBC-6B88006F9AF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DA5B3D-CF68-4FA8-8B4C-019239D155E3}" type="datetimeFigureOut">
              <a:rPr kumimoji="1" lang="ja-JP" altLang="en-US" smtClean="0"/>
              <a:pPr/>
              <a:t>2008/6/30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ABB0A-5425-46D4-9FBC-6B88006F9AF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DA5B3D-CF68-4FA8-8B4C-019239D155E3}" type="datetimeFigureOut">
              <a:rPr kumimoji="1" lang="ja-JP" altLang="en-US" smtClean="0"/>
              <a:pPr/>
              <a:t>2008/6/30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ABB0A-5425-46D4-9FBC-6B88006F9AF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DA5B3D-CF68-4FA8-8B4C-019239D155E3}" type="datetimeFigureOut">
              <a:rPr kumimoji="1" lang="ja-JP" altLang="en-US" smtClean="0"/>
              <a:pPr/>
              <a:t>2008/6/30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ABB0A-5425-46D4-9FBC-6B88006F9AF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DA5B3D-CF68-4FA8-8B4C-019239D155E3}" type="datetimeFigureOut">
              <a:rPr kumimoji="1" lang="ja-JP" altLang="en-US" smtClean="0"/>
              <a:pPr/>
              <a:t>2008/6/30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ABB0A-5425-46D4-9FBC-6B88006F9AF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5DA5B3D-CF68-4FA8-8B4C-019239D155E3}" type="datetimeFigureOut">
              <a:rPr kumimoji="1" lang="ja-JP" altLang="en-US" smtClean="0"/>
              <a:pPr/>
              <a:t>2008/6/30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ABB0A-5425-46D4-9FBC-6B88006F9AF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DA5B3D-CF68-4FA8-8B4C-019239D155E3}" type="datetimeFigureOut">
              <a:rPr kumimoji="1" lang="ja-JP" altLang="en-US" smtClean="0"/>
              <a:pPr/>
              <a:t>2008/6/30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6ABB0A-5425-46D4-9FBC-6B88006F9AF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5DA5B3D-CF68-4FA8-8B4C-019239D155E3}" type="datetimeFigureOut">
              <a:rPr kumimoji="1" lang="ja-JP" altLang="en-US" smtClean="0"/>
              <a:pPr/>
              <a:t>2008/6/30</a:t>
            </a:fld>
            <a:endParaRPr kumimoji="1" lang="ja-JP" altLang="en-US" dirty="0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 dirty="0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6ABB0A-5425-46D4-9FBC-6B88006F9AF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7.xml"/><Relationship Id="rId7" Type="http://schemas.openxmlformats.org/officeDocument/2006/relationships/image" Target="../media/image1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20.xml"/><Relationship Id="rId7" Type="http://schemas.openxmlformats.org/officeDocument/2006/relationships/image" Target="../media/image3.e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.emf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4.xml"/><Relationship Id="rId7" Type="http://schemas.openxmlformats.org/officeDocument/2006/relationships/image" Target="../media/image1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2.emf"/><Relationship Id="rId17" Type="http://schemas.openxmlformats.org/officeDocument/2006/relationships/image" Target="../media/image26.png"/><Relationship Id="rId2" Type="http://schemas.openxmlformats.org/officeDocument/2006/relationships/tags" Target="../tags/tag30.xml"/><Relationship Id="rId16" Type="http://schemas.openxmlformats.org/officeDocument/2006/relationships/image" Target="../media/image25.png"/><Relationship Id="rId20" Type="http://schemas.openxmlformats.org/officeDocument/2006/relationships/image" Target="../media/image28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33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8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2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6.png"/><Relationship Id="rId5" Type="http://schemas.openxmlformats.org/officeDocument/2006/relationships/diagramData" Target="../diagrams/data1.xml"/><Relationship Id="rId10" Type="http://schemas.openxmlformats.org/officeDocument/2006/relationships/image" Target="../media/image35.wmf"/><Relationship Id="rId4" Type="http://schemas.openxmlformats.org/officeDocument/2006/relationships/image" Target="../media/image33.png"/><Relationship Id="rId9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41.xml"/><Relationship Id="rId7" Type="http://schemas.openxmlformats.org/officeDocument/2006/relationships/image" Target="../media/image39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38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44.xml"/><Relationship Id="rId7" Type="http://schemas.openxmlformats.org/officeDocument/2006/relationships/image" Target="../media/image41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4.png"/><Relationship Id="rId4" Type="http://schemas.openxmlformats.org/officeDocument/2006/relationships/tags" Target="../tags/tag45.xml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50.xml"/><Relationship Id="rId7" Type="http://schemas.openxmlformats.org/officeDocument/2006/relationships/notesSlide" Target="../notesSlides/notesSlide22.xml"/><Relationship Id="rId12" Type="http://schemas.openxmlformats.org/officeDocument/2006/relationships/image" Target="../media/image50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9.png"/><Relationship Id="rId5" Type="http://schemas.openxmlformats.org/officeDocument/2006/relationships/tags" Target="../tags/tag52.xml"/><Relationship Id="rId10" Type="http://schemas.openxmlformats.org/officeDocument/2006/relationships/image" Target="../media/image48.png"/><Relationship Id="rId4" Type="http://schemas.openxmlformats.org/officeDocument/2006/relationships/tags" Target="../tags/tag51.xml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55.xml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notesSlide" Target="../notesSlides/notesSlide23.xml"/><Relationship Id="rId11" Type="http://schemas.openxmlformats.org/officeDocument/2006/relationships/image" Target="../media/image5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4.png"/><Relationship Id="rId4" Type="http://schemas.openxmlformats.org/officeDocument/2006/relationships/tags" Target="../tags/tag56.xml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notesSlide" Target="../notesSlides/notesSlide24.xml"/><Relationship Id="rId18" Type="http://schemas.openxmlformats.org/officeDocument/2006/relationships/image" Target="../media/image61.png"/><Relationship Id="rId3" Type="http://schemas.openxmlformats.org/officeDocument/2006/relationships/tags" Target="../tags/tag58.xml"/><Relationship Id="rId21" Type="http://schemas.openxmlformats.org/officeDocument/2006/relationships/image" Target="../media/image64.png"/><Relationship Id="rId7" Type="http://schemas.openxmlformats.org/officeDocument/2006/relationships/tags" Target="../tags/tag6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2" Type="http://schemas.openxmlformats.org/officeDocument/2006/relationships/tags" Target="../tags/tag57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vmlDrawing" Target="../drawings/vmlDrawing1.v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image" Target="../media/image67.png"/><Relationship Id="rId5" Type="http://schemas.openxmlformats.org/officeDocument/2006/relationships/tags" Target="../tags/tag60.xml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tags" Target="../tags/tag65.xml"/><Relationship Id="rId19" Type="http://schemas.openxmlformats.org/officeDocument/2006/relationships/image" Target="../media/image62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42.png"/><Relationship Id="rId5" Type="http://schemas.openxmlformats.org/officeDocument/2006/relationships/image" Target="../media/image69.emf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71.png"/><Relationship Id="rId2" Type="http://schemas.openxmlformats.org/officeDocument/2006/relationships/tags" Target="../tags/tag6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0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tags" Target="../tags/tag75.xml"/><Relationship Id="rId7" Type="http://schemas.openxmlformats.org/officeDocument/2006/relationships/image" Target="../media/image77.emf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4.emf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tags" Target="../tags/tag78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2" Type="http://schemas.openxmlformats.org/officeDocument/2006/relationships/tags" Target="../tags/tag77.xml"/><Relationship Id="rId16" Type="http://schemas.openxmlformats.org/officeDocument/2006/relationships/image" Target="../media/image80.png"/><Relationship Id="rId1" Type="http://schemas.openxmlformats.org/officeDocument/2006/relationships/tags" Target="../tags/tag76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notesSlide" Target="../notesSlides/notesSlide33.xml"/><Relationship Id="rId15" Type="http://schemas.openxmlformats.org/officeDocument/2006/relationships/image" Target="../media/image79.png"/><Relationship Id="rId10" Type="http://schemas.openxmlformats.org/officeDocument/2006/relationships/diagramData" Target="../diagrams/data3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2.xml"/><Relationship Id="rId14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81.xml"/><Relationship Id="rId7" Type="http://schemas.openxmlformats.org/officeDocument/2006/relationships/image" Target="../media/image5.emf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4.emf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6" Type="http://schemas.openxmlformats.org/officeDocument/2006/relationships/image" Target="../media/image29.emf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7.xml"/><Relationship Id="rId7" Type="http://schemas.openxmlformats.org/officeDocument/2006/relationships/image" Target="../media/image5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em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1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5" Type="http://schemas.openxmlformats.org/officeDocument/2006/relationships/tags" Target="../tags/tag14.xml"/><Relationship Id="rId10" Type="http://schemas.openxmlformats.org/officeDocument/2006/relationships/image" Target="../media/image9.png"/><Relationship Id="rId4" Type="http://schemas.openxmlformats.org/officeDocument/2006/relationships/tags" Target="../tags/tag13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00174"/>
            <a:ext cx="7772400" cy="1829761"/>
          </a:xfrm>
        </p:spPr>
        <p:txBody>
          <a:bodyPr>
            <a:noAutofit/>
          </a:bodyPr>
          <a:lstStyle/>
          <a:p>
            <a:r>
              <a:rPr kumimoji="1" lang="en-US" altLang="ja-JP" sz="4000" dirty="0" err="1" smtClean="0"/>
              <a:t>Coalgebras</a:t>
            </a:r>
            <a:r>
              <a:rPr kumimoji="1" lang="en-US" altLang="ja-JP" sz="4000" dirty="0" smtClean="0"/>
              <a:t> in a </a:t>
            </a:r>
            <a:r>
              <a:rPr kumimoji="1" lang="en-US" altLang="ja-JP" sz="4000" dirty="0" err="1" smtClean="0"/>
              <a:t>Kleisli</a:t>
            </a:r>
            <a:r>
              <a:rPr kumimoji="1" lang="en-US" altLang="ja-JP" sz="4000" dirty="0" smtClean="0"/>
              <a:t> category</a:t>
            </a:r>
            <a:br>
              <a:rPr kumimoji="1" lang="en-US" altLang="ja-JP" sz="4000" dirty="0" smtClean="0"/>
            </a:br>
            <a:r>
              <a:rPr kumimoji="1" lang="en-US" altLang="ja-JP" sz="3200" dirty="0" smtClean="0"/>
              <a:t>generic theory of traces and simulations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Ichiro </a:t>
            </a:r>
            <a:r>
              <a:rPr kumimoji="1" lang="en-US" altLang="ja-JP" dirty="0" err="1" smtClean="0"/>
              <a:t>Hasuo</a:t>
            </a:r>
            <a:endParaRPr kumimoji="1" lang="en-US" altLang="ja-JP" dirty="0" smtClean="0"/>
          </a:p>
          <a:p>
            <a:r>
              <a:rPr lang="en-US" altLang="ja-JP" sz="2000" dirty="0" smtClean="0"/>
              <a:t>RIMS, Kyoto Univ.</a:t>
            </a:r>
          </a:p>
          <a:p>
            <a:r>
              <a:rPr kumimoji="1" lang="en-US" altLang="ja-JP" sz="2000" dirty="0" smtClean="0"/>
              <a:t>PRESTO “</a:t>
            </a:r>
            <a:r>
              <a:rPr kumimoji="1" lang="en-US" altLang="ja-JP" sz="2000" dirty="0" err="1" smtClean="0"/>
              <a:t>Sakigake</a:t>
            </a:r>
            <a:r>
              <a:rPr kumimoji="1" lang="en-US" altLang="ja-JP" sz="2000" dirty="0" smtClean="0"/>
              <a:t>” Program, JST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B10"/>
              </a:rPr>
              <a:t>A</a:t>
            </a:r>
            <a:r>
              <a:rPr lang="en-US" smtClean="0">
                <a:latin typeface="CMBSY10"/>
              </a:rPr>
              <a:t>A</a:t>
            </a:r>
            <a:r>
              <a:rPr lang="en-US" smtClean="0">
                <a:latin typeface="CMBX12"/>
              </a:rPr>
              <a:t>A</a:t>
            </a:r>
            <a:r>
              <a:rPr lang="en-US" smtClean="0">
                <a:latin typeface="CMSSBX10"/>
              </a:rPr>
              <a:t>A</a:t>
            </a:r>
            <a:r>
              <a:rPr lang="en-US" smtClean="0">
                <a:latin typeface="LCMSS8"/>
              </a:rPr>
              <a:t>A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Transition-type:</a:t>
            </a:r>
            <a:br>
              <a:rPr lang="en-US" dirty="0" smtClean="0"/>
            </a:br>
            <a:r>
              <a:rPr lang="en-US" dirty="0" smtClean="0"/>
              <a:t>non-determinism</a:t>
            </a:r>
            <a:endParaRPr lang="en-US" dirty="0"/>
          </a:p>
        </p:txBody>
      </p:sp>
      <p:sp>
        <p:nvSpPr>
          <p:cNvPr id="5" name="円/楕円 4"/>
          <p:cNvSpPr/>
          <p:nvPr/>
        </p:nvSpPr>
        <p:spPr>
          <a:xfrm>
            <a:off x="1000100" y="2428868"/>
            <a:ext cx="714380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mmib10" pitchFamily="34" charset="0"/>
              </a:rPr>
              <a:t>x</a:t>
            </a:r>
            <a:endParaRPr lang="en-US" sz="2800" dirty="0">
              <a:latin typeface="cmmib10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2714612" y="2428868"/>
            <a:ext cx="714380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mmib10" pitchFamily="34" charset="0"/>
              </a:rPr>
              <a:t>y</a:t>
            </a:r>
            <a:endParaRPr lang="en-US" sz="2800" dirty="0">
              <a:latin typeface="cmmib10" pitchFamily="34" charset="0"/>
            </a:endParaRPr>
          </a:p>
        </p:txBody>
      </p:sp>
      <p:cxnSp>
        <p:nvCxnSpPr>
          <p:cNvPr id="7" name="直線矢印コネクタ 6"/>
          <p:cNvCxnSpPr>
            <a:stCxn id="5" idx="6"/>
            <a:endCxn id="6" idx="2"/>
          </p:cNvCxnSpPr>
          <p:nvPr/>
        </p:nvCxnSpPr>
        <p:spPr>
          <a:xfrm>
            <a:off x="1714480" y="2750339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928794" y="278605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mmib10" pitchFamily="34" charset="0"/>
              </a:rPr>
              <a:t>b</a:t>
            </a:r>
            <a:endParaRPr lang="en-US" sz="2400" dirty="0">
              <a:latin typeface="cmmib10" pitchFamily="34" charset="0"/>
            </a:endParaRPr>
          </a:p>
        </p:txBody>
      </p:sp>
      <p:cxnSp>
        <p:nvCxnSpPr>
          <p:cNvPr id="9" name="直線矢印コネクタ 8"/>
          <p:cNvCxnSpPr>
            <a:stCxn id="5" idx="1"/>
            <a:endCxn id="5" idx="7"/>
          </p:cNvCxnSpPr>
          <p:nvPr/>
        </p:nvCxnSpPr>
        <p:spPr>
          <a:xfrm rot="5400000" flipH="1" flipV="1">
            <a:off x="1357290" y="2270454"/>
            <a:ext cx="1588" cy="505142"/>
          </a:xfrm>
          <a:prstGeom prst="curvedConnector3">
            <a:avLst>
              <a:gd name="adj1" fmla="val 30440501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142976" y="1610013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mmib10" pitchFamily="34" charset="0"/>
              </a:rPr>
              <a:t>a</a:t>
            </a:r>
            <a:endParaRPr lang="en-US" sz="2400" dirty="0">
              <a:latin typeface="cmmib10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14876" y="228599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</a:t>
            </a:r>
            <a:endParaRPr lang="en-US" sz="3200" dirty="0"/>
          </a:p>
        </p:txBody>
      </p:sp>
      <p:pic>
        <p:nvPicPr>
          <p:cNvPr id="20" name="Picture 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714488"/>
            <a:ext cx="1101182" cy="178594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21" name="テキスト ボックス 20"/>
          <p:cNvSpPr txBox="1"/>
          <p:nvPr/>
        </p:nvSpPr>
        <p:spPr>
          <a:xfrm>
            <a:off x="7715272" y="228599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</a:t>
            </a:r>
            <a:r>
              <a:rPr lang="en-US" sz="3200" b="1" i="1" dirty="0" smtClean="0"/>
              <a:t>C</a:t>
            </a:r>
            <a:endParaRPr lang="en-US" sz="3200" b="1" i="1" dirty="0"/>
          </a:p>
        </p:txBody>
      </p:sp>
      <p:pic>
        <p:nvPicPr>
          <p:cNvPr id="30" name="コンテンツ プレースホルダ 29" descr="TP_tmp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20" y="4357694"/>
            <a:ext cx="2508824" cy="1646969"/>
          </a:xfrm>
          <a:noFill/>
          <a:ln/>
          <a:effectLst/>
        </p:spPr>
      </p:pic>
      <p:pic>
        <p:nvPicPr>
          <p:cNvPr id="31" name="図 3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71802" y="4572008"/>
            <a:ext cx="2303701" cy="1139077"/>
          </a:xfrm>
          <a:prstGeom prst="rect">
            <a:avLst/>
          </a:prstGeom>
          <a:solidFill>
            <a:schemeClr val="accent1">
              <a:alpha val="37000"/>
            </a:schemeClr>
          </a:solidFill>
          <a:ln/>
          <a:effectLst/>
        </p:spPr>
      </p:pic>
      <p:cxnSp>
        <p:nvCxnSpPr>
          <p:cNvPr id="27" name="直線コネクタ 26"/>
          <p:cNvCxnSpPr/>
          <p:nvPr/>
        </p:nvCxnSpPr>
        <p:spPr>
          <a:xfrm>
            <a:off x="714348" y="4143380"/>
            <a:ext cx="76438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角丸四角形 27"/>
          <p:cNvSpPr/>
          <p:nvPr/>
        </p:nvSpPr>
        <p:spPr>
          <a:xfrm>
            <a:off x="5429256" y="4857760"/>
            <a:ext cx="3714744" cy="20002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ja-JP" sz="2800" b="1" i="1" dirty="0" smtClean="0"/>
              <a:t> C</a:t>
            </a:r>
            <a:r>
              <a:rPr lang="en-US" altLang="ja-JP" sz="2800" dirty="0" smtClean="0"/>
              <a:t> = </a:t>
            </a:r>
            <a:r>
              <a:rPr lang="en-US" altLang="ja-JP" sz="2800" b="1" dirty="0" smtClean="0"/>
              <a:t>Sets</a:t>
            </a:r>
            <a:endParaRPr lang="en-US" altLang="ja-JP" sz="28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800" i="1" dirty="0" smtClean="0"/>
              <a:t> F = </a:t>
            </a:r>
            <a:r>
              <a:rPr lang="en-US" altLang="ja-JP" sz="3600" i="1" dirty="0" smtClean="0">
                <a:solidFill>
                  <a:srgbClr val="FFFF00"/>
                </a:solidFill>
              </a:rPr>
              <a:t>P</a:t>
            </a:r>
            <a:r>
              <a:rPr lang="en-US" altLang="ja-JP" sz="2800" dirty="0" smtClean="0"/>
              <a:t>(</a:t>
            </a:r>
            <a:r>
              <a:rPr lang="el-GR" altLang="ja-JP" sz="2800" i="1" dirty="0" smtClean="0"/>
              <a:t>Σ </a:t>
            </a:r>
            <a:r>
              <a:rPr lang="en-US" altLang="ja-JP" sz="2800" dirty="0" smtClean="0"/>
              <a:t>x _)   </a:t>
            </a:r>
          </a:p>
          <a:p>
            <a:r>
              <a:rPr lang="en-US" altLang="ja-JP" sz="2800" dirty="0" smtClean="0"/>
              <a:t> </a:t>
            </a:r>
            <a:r>
              <a:rPr lang="en-US" altLang="ja-JP" sz="2000" dirty="0" smtClean="0"/>
              <a:t>“non-det. choice over </a:t>
            </a:r>
          </a:p>
          <a:p>
            <a:r>
              <a:rPr lang="en-US" altLang="ja-JP" sz="2000" dirty="0" smtClean="0"/>
              <a:t>  (output and continue)” </a:t>
            </a:r>
            <a:endParaRPr lang="en-US" altLang="ja-JP" sz="2800" dirty="0" smtClean="0"/>
          </a:p>
        </p:txBody>
      </p:sp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</a:t>
            </a:r>
            <a:r>
              <a:rPr lang="en-US" dirty="0" err="1" smtClean="0"/>
              <a:t>coalgebras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1406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062006" y="1600200"/>
          <a:ext cx="7391400" cy="47434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09800"/>
                <a:gridCol w="5181600"/>
              </a:tblGrid>
              <a:tr h="838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coalgebraically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              </a:t>
                      </a:r>
                      <a:r>
                        <a:rPr lang="en-US" sz="2000" dirty="0" err="1" smtClean="0">
                          <a:solidFill>
                            <a:schemeClr val="accent2"/>
                          </a:solidFill>
                        </a:rPr>
                        <a:t>coalgebra</a:t>
                      </a:r>
                      <a:r>
                        <a:rPr lang="en-US" sz="2000" baseline="0" dirty="0" smtClean="0">
                          <a:solidFill>
                            <a:schemeClr val="accent2"/>
                          </a:solidFill>
                        </a:rPr>
                        <a:t>                            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120015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behavior-preserving map</a:t>
                      </a:r>
                      <a:endParaRPr lang="en-US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smtClean="0"/>
                        <a:t>   </a:t>
                      </a:r>
                      <a:r>
                        <a:rPr lang="en-US" sz="2000" smtClean="0">
                          <a:solidFill>
                            <a:schemeClr val="accent2"/>
                          </a:solidFill>
                        </a:rPr>
                        <a:t>morphism of </a:t>
                      </a:r>
                    </a:p>
                    <a:p>
                      <a:pPr algn="l"/>
                      <a:r>
                        <a:rPr lang="en-US" sz="2000" smtClean="0">
                          <a:solidFill>
                            <a:schemeClr val="accent2"/>
                          </a:solidFill>
                        </a:rPr>
                        <a:t>   coalgebras</a:t>
                      </a:r>
                      <a:endParaRPr lang="en-US" sz="200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15621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behavior</a:t>
                      </a:r>
                      <a:endParaRPr lang="en-US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</a:t>
                      </a:r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by final </a:t>
                      </a:r>
                    </a:p>
                    <a:p>
                      <a:pPr algn="l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    </a:t>
                      </a:r>
                      <a:r>
                        <a:rPr lang="en-US" sz="2000" dirty="0" err="1" smtClean="0">
                          <a:solidFill>
                            <a:schemeClr val="accent2"/>
                          </a:solidFill>
                        </a:rPr>
                        <a:t>coalgebra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  <a:p>
                      <a:pPr algn="l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    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</a:rPr>
                        <a:t>“</a:t>
                      </a:r>
                      <a:r>
                        <a:rPr lang="en-US" sz="2800" dirty="0" err="1" smtClean="0">
                          <a:solidFill>
                            <a:schemeClr val="accent2"/>
                          </a:solidFill>
                        </a:rPr>
                        <a:t>coinduction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</a:rPr>
                        <a:t>”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6319806" y="2514601"/>
            <a:ext cx="609600" cy="952189"/>
          </a:xfrm>
          <a:prstGeom prst="rect">
            <a:avLst/>
          </a:prstGeom>
          <a:noFill/>
          <a:ln/>
          <a:effectLst/>
        </p:spPr>
      </p:pic>
      <p:pic>
        <p:nvPicPr>
          <p:cNvPr id="6" name="Picture 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5481606" y="5105400"/>
            <a:ext cx="2799493" cy="1143000"/>
          </a:xfrm>
          <a:prstGeom prst="rect">
            <a:avLst/>
          </a:prstGeom>
          <a:noFill/>
          <a:ln/>
          <a:effectLst/>
        </p:spPr>
      </p:pic>
      <p:pic>
        <p:nvPicPr>
          <p:cNvPr id="7" name="Picture 1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5658768" y="3581400"/>
            <a:ext cx="2185038" cy="117497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advTm="94094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 categorical principle…</a:t>
            </a:r>
          </a:p>
          <a:p>
            <a:endParaRPr kumimoji="1" lang="en-US" altLang="ja-JP" dirty="0" smtClean="0"/>
          </a:p>
          <a:p>
            <a:r>
              <a:rPr lang="en-US" altLang="ja-JP" b="1" u="sng" dirty="0" smtClean="0"/>
              <a:t>Definition </a:t>
            </a:r>
            <a:r>
              <a:rPr lang="en-US" altLang="ja-JP" dirty="0" smtClean="0"/>
              <a:t>  An object </a:t>
            </a:r>
            <a:r>
              <a:rPr lang="en-US" altLang="ja-JP" dirty="0" smtClean="0">
                <a:latin typeface="cmbxti10" pitchFamily="34" charset="0"/>
              </a:rPr>
              <a:t>Z</a:t>
            </a:r>
            <a:r>
              <a:rPr lang="en-US" altLang="ja-JP" dirty="0" smtClean="0"/>
              <a:t> in </a:t>
            </a:r>
            <a:r>
              <a:rPr lang="en-US" altLang="ja-JP" b="1" dirty="0" smtClean="0">
                <a:latin typeface="msbm10" pitchFamily="34" charset="0"/>
              </a:rPr>
              <a:t>C</a:t>
            </a:r>
            <a:r>
              <a:rPr lang="en-US" altLang="ja-JP" dirty="0" smtClean="0"/>
              <a:t> is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en-US" altLang="ja-JP" dirty="0" smtClean="0"/>
              <a:t>   </a:t>
            </a:r>
          </a:p>
          <a:p>
            <a:pPr>
              <a:buNone/>
            </a:pPr>
            <a:r>
              <a:rPr lang="en-US" altLang="ja-JP" dirty="0" smtClean="0"/>
              <a:t>		</a:t>
            </a:r>
            <a:r>
              <a:rPr lang="en-US" altLang="ja-JP" dirty="0" err="1" smtClean="0"/>
              <a:t>iff</a:t>
            </a:r>
            <a:endParaRPr lang="en-US" altLang="ja-JP" b="1" u="sng" dirty="0" smtClean="0"/>
          </a:p>
          <a:p>
            <a:pPr>
              <a:buNone/>
            </a:pPr>
            <a:r>
              <a:rPr lang="en-US" altLang="ja-JP" dirty="0" smtClean="0"/>
              <a:t>	for any object </a:t>
            </a:r>
            <a:r>
              <a:rPr lang="en-US" altLang="ja-JP" dirty="0" smtClean="0">
                <a:latin typeface="cmbxti10" pitchFamily="34" charset="0"/>
              </a:rPr>
              <a:t>X</a:t>
            </a:r>
            <a:r>
              <a:rPr lang="en-US" altLang="ja-JP" dirty="0" smtClean="0"/>
              <a:t> in </a:t>
            </a:r>
            <a:r>
              <a:rPr lang="en-US" altLang="ja-JP" dirty="0" smtClean="0">
                <a:latin typeface="msbm10" pitchFamily="34" charset="0"/>
              </a:rPr>
              <a:t>C</a:t>
            </a:r>
            <a:r>
              <a:rPr lang="en-US" altLang="ja-JP" dirty="0" smtClean="0"/>
              <a:t>, there is a unique arrow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Finality</a:t>
            </a:r>
            <a:endParaRPr kumimoji="1" lang="ja-JP" altLang="en-US" dirty="0"/>
          </a:p>
        </p:txBody>
      </p:sp>
      <p:pic>
        <p:nvPicPr>
          <p:cNvPr id="6" name="図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1521609" y="4714883"/>
            <a:ext cx="5900749" cy="94274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Coinduction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behavior by final </a:t>
            </a:r>
            <a:r>
              <a:rPr lang="en-US" dirty="0" err="1" smtClean="0"/>
              <a:t>coalgebra</a:t>
            </a:r>
            <a:endParaRPr lang="en-US" dirty="0"/>
          </a:p>
        </p:txBody>
      </p:sp>
      <p:sp>
        <p:nvSpPr>
          <p:cNvPr id="4" name="円/楕円 3"/>
          <p:cNvSpPr/>
          <p:nvPr/>
        </p:nvSpPr>
        <p:spPr>
          <a:xfrm>
            <a:off x="428596" y="1643050"/>
            <a:ext cx="714380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mmib10" pitchFamily="34" charset="0"/>
              </a:rPr>
              <a:t>x</a:t>
            </a:r>
            <a:endParaRPr lang="en-US" sz="2800" dirty="0">
              <a:latin typeface="cmmib10" pitchFamily="34" charset="0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2143108" y="1643050"/>
            <a:ext cx="714380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mmib10" pitchFamily="34" charset="0"/>
              </a:rPr>
              <a:t>y</a:t>
            </a:r>
            <a:endParaRPr lang="en-US" sz="2800" dirty="0">
              <a:latin typeface="cmmib10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2143108" y="2714620"/>
            <a:ext cx="714380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mmib10" pitchFamily="34" charset="0"/>
              </a:rPr>
              <a:t>z</a:t>
            </a:r>
            <a:endParaRPr lang="en-US" sz="2800" dirty="0">
              <a:latin typeface="cmmib10" pitchFamily="34" charset="0"/>
            </a:endParaRPr>
          </a:p>
        </p:txBody>
      </p:sp>
      <p:cxnSp>
        <p:nvCxnSpPr>
          <p:cNvPr id="7" name="直線矢印コネクタ 6"/>
          <p:cNvCxnSpPr>
            <a:stCxn id="4" idx="6"/>
            <a:endCxn id="5" idx="2"/>
          </p:cNvCxnSpPr>
          <p:nvPr/>
        </p:nvCxnSpPr>
        <p:spPr>
          <a:xfrm>
            <a:off x="1142976" y="1964521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stCxn id="5" idx="4"/>
            <a:endCxn id="6" idx="0"/>
          </p:cNvCxnSpPr>
          <p:nvPr/>
        </p:nvCxnSpPr>
        <p:spPr>
          <a:xfrm rot="5400000">
            <a:off x="2285984" y="250030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>
            <a:stCxn id="6" idx="1"/>
            <a:endCxn id="4" idx="5"/>
          </p:cNvCxnSpPr>
          <p:nvPr/>
        </p:nvCxnSpPr>
        <p:spPr>
          <a:xfrm rot="16200000" flipV="1">
            <a:off x="1334571" y="1895621"/>
            <a:ext cx="616942" cy="12093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357290" y="150017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mmib10" pitchFamily="34" charset="0"/>
              </a:rPr>
              <a:t>a</a:t>
            </a:r>
            <a:endParaRPr lang="en-US" sz="2400" dirty="0">
              <a:latin typeface="cmmib10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85852" y="250030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mmib10" pitchFamily="34" charset="0"/>
              </a:rPr>
              <a:t>c</a:t>
            </a:r>
            <a:endParaRPr lang="en-US" sz="2400" dirty="0">
              <a:latin typeface="cmmib10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43174" y="235743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mmib10" pitchFamily="34" charset="0"/>
              </a:rPr>
              <a:t>b</a:t>
            </a:r>
            <a:endParaRPr lang="en-US" sz="2400" dirty="0">
              <a:latin typeface="cmmib10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86116" y="221455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</a:t>
            </a:r>
            <a:endParaRPr lang="en-US" sz="3200" dirty="0"/>
          </a:p>
        </p:txBody>
      </p:sp>
      <p:pic>
        <p:nvPicPr>
          <p:cNvPr id="18" name="Picture 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928802"/>
            <a:ext cx="792851" cy="128588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19" name="テキスト ボックス 18"/>
          <p:cNvSpPr txBox="1"/>
          <p:nvPr/>
        </p:nvSpPr>
        <p:spPr>
          <a:xfrm>
            <a:off x="4929190" y="221455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</a:t>
            </a:r>
            <a:r>
              <a:rPr lang="en-US" sz="3200" b="1" i="1" dirty="0" smtClean="0"/>
              <a:t>C</a:t>
            </a:r>
            <a:endParaRPr lang="en-US" sz="3200" b="1" i="1" dirty="0"/>
          </a:p>
        </p:txBody>
      </p:sp>
      <p:sp>
        <p:nvSpPr>
          <p:cNvPr id="20" name="角丸四角形 19"/>
          <p:cNvSpPr/>
          <p:nvPr/>
        </p:nvSpPr>
        <p:spPr>
          <a:xfrm>
            <a:off x="6143636" y="1643050"/>
            <a:ext cx="3500430" cy="17145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ja-JP" sz="2800" b="1" i="1" dirty="0" smtClean="0"/>
              <a:t> C</a:t>
            </a:r>
            <a:r>
              <a:rPr lang="en-US" altLang="ja-JP" sz="2800" dirty="0" smtClean="0"/>
              <a:t> = </a:t>
            </a:r>
            <a:r>
              <a:rPr lang="en-US" altLang="ja-JP" sz="2800" b="1" dirty="0" smtClean="0"/>
              <a:t>Sets</a:t>
            </a:r>
            <a:endParaRPr lang="en-US" altLang="ja-JP" sz="28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800" i="1" dirty="0" smtClean="0"/>
              <a:t> F = </a:t>
            </a:r>
            <a:r>
              <a:rPr lang="el-GR" altLang="ja-JP" sz="2800" i="1" dirty="0" smtClean="0">
                <a:latin typeface="Calibri"/>
              </a:rPr>
              <a:t>Σ</a:t>
            </a:r>
            <a:r>
              <a:rPr lang="en-US" altLang="ja-JP" sz="2800" i="1" dirty="0" smtClean="0"/>
              <a:t> </a:t>
            </a:r>
            <a:r>
              <a:rPr lang="en-US" altLang="ja-JP" sz="2800" dirty="0" smtClean="0"/>
              <a:t>x _</a:t>
            </a:r>
          </a:p>
          <a:p>
            <a:r>
              <a:rPr lang="en-US" altLang="ja-JP" sz="2800" dirty="0" smtClean="0"/>
              <a:t>   </a:t>
            </a:r>
            <a:r>
              <a:rPr lang="en-US" altLang="ja-JP" sz="2000" dirty="0" smtClean="0"/>
              <a:t>“output and continue” </a:t>
            </a:r>
            <a:endParaRPr lang="en-US" altLang="ja-JP" sz="2800" dirty="0" smtClean="0"/>
          </a:p>
        </p:txBody>
      </p:sp>
      <p:sp>
        <p:nvSpPr>
          <p:cNvPr id="21" name="円形吹き出し 20"/>
          <p:cNvSpPr/>
          <p:nvPr/>
        </p:nvSpPr>
        <p:spPr>
          <a:xfrm>
            <a:off x="4429124" y="3571876"/>
            <a:ext cx="4929222" cy="3643338"/>
          </a:xfrm>
          <a:prstGeom prst="wedgeEllipseCallout">
            <a:avLst>
              <a:gd name="adj1" fmla="val 14316"/>
              <a:gd name="adj2" fmla="val -54799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 smtClean="0"/>
              <a:t>final </a:t>
            </a:r>
            <a:r>
              <a:rPr lang="en-US" sz="2400" i="1" dirty="0" smtClean="0"/>
              <a:t>F</a:t>
            </a:r>
            <a:r>
              <a:rPr lang="en-US" sz="2400" dirty="0" smtClean="0"/>
              <a:t>-</a:t>
            </a:r>
            <a:r>
              <a:rPr lang="en-US" sz="2400" dirty="0" err="1" smtClean="0"/>
              <a:t>coalgebra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23" name="コンテンツ プレースホルダ 22" descr="TP_tmp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43504" y="4643446"/>
            <a:ext cx="1835886" cy="1785950"/>
          </a:xfrm>
          <a:noFill/>
          <a:ln/>
          <a:effectLst/>
        </p:spPr>
      </p:pic>
      <p:pic>
        <p:nvPicPr>
          <p:cNvPr id="25" name="図 24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768" y="5000636"/>
            <a:ext cx="1849198" cy="1214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/>
        </p:spPr>
      </p:pic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Coinduction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behavior by final </a:t>
            </a:r>
            <a:r>
              <a:rPr lang="en-US" dirty="0" err="1" smtClean="0"/>
              <a:t>coalgebra</a:t>
            </a:r>
            <a:endParaRPr lang="en-US" dirty="0"/>
          </a:p>
        </p:txBody>
      </p:sp>
      <p:pic>
        <p:nvPicPr>
          <p:cNvPr id="5" name="図 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57356" y="2357430"/>
            <a:ext cx="4429156" cy="1631794"/>
          </a:xfrm>
          <a:prstGeom prst="rect">
            <a:avLst/>
          </a:prstGeom>
          <a:noFill/>
          <a:ln/>
          <a:effectLst/>
        </p:spPr>
      </p:pic>
      <p:sp>
        <p:nvSpPr>
          <p:cNvPr id="23" name="円/楕円 22"/>
          <p:cNvSpPr/>
          <p:nvPr/>
        </p:nvSpPr>
        <p:spPr>
          <a:xfrm>
            <a:off x="857224" y="3929066"/>
            <a:ext cx="642942" cy="571504"/>
          </a:xfrm>
          <a:prstGeom prst="ellipse">
            <a:avLst/>
          </a:prstGeom>
          <a:solidFill>
            <a:schemeClr val="bg2"/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b="1" dirty="0" smtClean="0">
                <a:latin typeface="cmmi10"/>
              </a:rPr>
              <a:t>x</a:t>
            </a:r>
          </a:p>
        </p:txBody>
      </p:sp>
      <p:sp>
        <p:nvSpPr>
          <p:cNvPr id="24" name="円/楕円 23"/>
          <p:cNvSpPr/>
          <p:nvPr/>
        </p:nvSpPr>
        <p:spPr>
          <a:xfrm>
            <a:off x="642910" y="1785926"/>
            <a:ext cx="1357322" cy="571504"/>
          </a:xfrm>
          <a:prstGeom prst="ellipse">
            <a:avLst/>
          </a:prstGeom>
          <a:solidFill>
            <a:schemeClr val="bg2"/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b="1" dirty="0" smtClean="0">
                <a:latin typeface="Calibri"/>
              </a:rPr>
              <a:t>(</a:t>
            </a:r>
            <a:r>
              <a:rPr lang="en-US" sz="2400" b="1" dirty="0" smtClean="0">
                <a:latin typeface="cmmi10"/>
              </a:rPr>
              <a:t>a</a:t>
            </a:r>
            <a:r>
              <a:rPr lang="en-US" sz="2400" b="1" dirty="0" smtClean="0">
                <a:latin typeface="Calibri"/>
              </a:rPr>
              <a:t>, </a:t>
            </a:r>
            <a:r>
              <a:rPr lang="en-US" sz="2400" b="1" dirty="0" smtClean="0">
                <a:latin typeface="cmmi10"/>
              </a:rPr>
              <a:t>x’</a:t>
            </a:r>
            <a:r>
              <a:rPr lang="en-US" sz="2400" b="1" dirty="0" smtClean="0">
                <a:latin typeface="Calibri"/>
              </a:rPr>
              <a:t>)</a:t>
            </a:r>
          </a:p>
        </p:txBody>
      </p:sp>
      <p:sp>
        <p:nvSpPr>
          <p:cNvPr id="25" name="円/楕円 24"/>
          <p:cNvSpPr/>
          <p:nvPr/>
        </p:nvSpPr>
        <p:spPr>
          <a:xfrm>
            <a:off x="5429256" y="1785926"/>
            <a:ext cx="2500330" cy="571504"/>
          </a:xfrm>
          <a:prstGeom prst="ellipse">
            <a:avLst/>
          </a:prstGeom>
          <a:solidFill>
            <a:schemeClr val="bg2"/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b="1" dirty="0" smtClean="0">
                <a:latin typeface="Calibri"/>
              </a:rPr>
              <a:t>(</a:t>
            </a:r>
            <a:r>
              <a:rPr lang="en-US" sz="2400" b="1" dirty="0" smtClean="0">
                <a:latin typeface="cmmi10"/>
              </a:rPr>
              <a:t>a</a:t>
            </a:r>
            <a:r>
              <a:rPr lang="en-US" sz="2400" b="1" dirty="0" smtClean="0">
                <a:latin typeface="Calibri"/>
              </a:rPr>
              <a:t>, </a:t>
            </a:r>
            <a:r>
              <a:rPr lang="en-US" sz="2400" b="1" dirty="0" smtClean="0">
                <a:latin typeface="cmmi10"/>
              </a:rPr>
              <a:t> </a:t>
            </a:r>
            <a:r>
              <a:rPr lang="en-US" sz="2400" b="1" dirty="0" err="1" smtClean="0">
                <a:latin typeface="Calibri"/>
              </a:rPr>
              <a:t>beh</a:t>
            </a:r>
            <a:r>
              <a:rPr lang="en-US" sz="2400" b="1" dirty="0" smtClean="0">
                <a:latin typeface="Calibri"/>
              </a:rPr>
              <a:t>(</a:t>
            </a:r>
            <a:r>
              <a:rPr lang="en-US" sz="2400" b="1" dirty="0" smtClean="0">
                <a:latin typeface="cmmi10"/>
              </a:rPr>
              <a:t>x’</a:t>
            </a:r>
            <a:r>
              <a:rPr lang="en-US" sz="2400" b="1" dirty="0" smtClean="0">
                <a:latin typeface="Calibri"/>
              </a:rPr>
              <a:t>))</a:t>
            </a:r>
          </a:p>
        </p:txBody>
      </p:sp>
      <p:sp>
        <p:nvSpPr>
          <p:cNvPr id="26" name="円/楕円 25"/>
          <p:cNvSpPr/>
          <p:nvPr/>
        </p:nvSpPr>
        <p:spPr>
          <a:xfrm>
            <a:off x="5715008" y="3929066"/>
            <a:ext cx="2071702" cy="571504"/>
          </a:xfrm>
          <a:prstGeom prst="ellipse">
            <a:avLst/>
          </a:prstGeom>
          <a:solidFill>
            <a:schemeClr val="bg2"/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b="1" dirty="0" err="1" smtClean="0">
                <a:latin typeface="Calibri"/>
              </a:rPr>
              <a:t>beh</a:t>
            </a:r>
            <a:r>
              <a:rPr lang="en-US" sz="2400" b="1" dirty="0" smtClean="0">
                <a:latin typeface="Calibri"/>
              </a:rPr>
              <a:t>(</a:t>
            </a:r>
            <a:r>
              <a:rPr lang="en-US" sz="2400" b="1" dirty="0" smtClean="0">
                <a:latin typeface="cmmi10"/>
              </a:rPr>
              <a:t>x</a:t>
            </a:r>
            <a:r>
              <a:rPr lang="en-US" sz="2400" b="1" dirty="0" smtClean="0">
                <a:latin typeface="Calibri"/>
              </a:rPr>
              <a:t>)</a:t>
            </a:r>
          </a:p>
        </p:txBody>
      </p:sp>
      <p:cxnSp>
        <p:nvCxnSpPr>
          <p:cNvPr id="30" name="直線矢印コネクタ 29"/>
          <p:cNvCxnSpPr/>
          <p:nvPr/>
        </p:nvCxnSpPr>
        <p:spPr>
          <a:xfrm rot="5400000" flipH="1" flipV="1">
            <a:off x="607191" y="3106735"/>
            <a:ext cx="1357322" cy="1588"/>
          </a:xfrm>
          <a:prstGeom prst="straightConnector1">
            <a:avLst/>
          </a:prstGeom>
          <a:ln>
            <a:headEnd type="oval" w="lg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rot="5400000" flipH="1" flipV="1">
            <a:off x="6037273" y="3106735"/>
            <a:ext cx="1357322" cy="1588"/>
          </a:xfrm>
          <a:prstGeom prst="straightConnector1">
            <a:avLst/>
          </a:prstGeom>
          <a:ln>
            <a:headEnd type="oval" w="lg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2285984" y="2071678"/>
            <a:ext cx="2928958" cy="1588"/>
          </a:xfrm>
          <a:prstGeom prst="straightConnector1">
            <a:avLst/>
          </a:prstGeom>
          <a:ln>
            <a:headEnd type="oval" w="lg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1742258" y="4214818"/>
            <a:ext cx="3829874" cy="28572"/>
          </a:xfrm>
          <a:prstGeom prst="straightConnector1">
            <a:avLst/>
          </a:prstGeom>
          <a:ln>
            <a:headEnd type="oval" w="lg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角丸四角形 26"/>
          <p:cNvSpPr/>
          <p:nvPr/>
        </p:nvSpPr>
        <p:spPr>
          <a:xfrm>
            <a:off x="3929058" y="4857759"/>
            <a:ext cx="4857752" cy="171451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000496" y="4857760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commutativity</a:t>
            </a:r>
            <a:r>
              <a:rPr lang="en-US" sz="2400" b="1" dirty="0" smtClean="0"/>
              <a:t> </a:t>
            </a:r>
            <a:r>
              <a:rPr lang="en-US" sz="2400" dirty="0" smtClean="0"/>
              <a:t>of the diagram</a:t>
            </a:r>
            <a:endParaRPr lang="en-US" sz="2400" b="1" dirty="0" smtClean="0"/>
          </a:p>
          <a:p>
            <a:endParaRPr lang="en-US" sz="2400" dirty="0"/>
          </a:p>
        </p:txBody>
      </p:sp>
      <p:pic>
        <p:nvPicPr>
          <p:cNvPr id="21" name="コンテンツ プレースホルダ 20" descr="TP_tmp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07107" y="5347620"/>
            <a:ext cx="4577448" cy="1153831"/>
          </a:xfrm>
          <a:noFill/>
          <a:ln/>
          <a:effectLst/>
        </p:spPr>
      </p:pic>
      <p:pic>
        <p:nvPicPr>
          <p:cNvPr id="34" name="図 33" descr="transiti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322" y="5786453"/>
            <a:ext cx="1402870" cy="500066"/>
          </a:xfrm>
          <a:prstGeom prst="rect">
            <a:avLst/>
          </a:prstGeom>
        </p:spPr>
      </p:pic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Coinduction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behavior by final </a:t>
            </a:r>
            <a:r>
              <a:rPr lang="en-US" dirty="0" err="1" smtClean="0"/>
              <a:t>coalgebra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71472" y="1928803"/>
            <a:ext cx="4857752" cy="142875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 smtClean="0"/>
          </a:p>
        </p:txBody>
      </p:sp>
      <p:pic>
        <p:nvPicPr>
          <p:cNvPr id="9" name="図 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66173" y="2132912"/>
            <a:ext cx="3544146" cy="1153704"/>
          </a:xfrm>
          <a:prstGeom prst="rect">
            <a:avLst/>
          </a:prstGeom>
          <a:noFill/>
          <a:ln/>
          <a:effectLst/>
        </p:spPr>
      </p:pic>
      <p:pic>
        <p:nvPicPr>
          <p:cNvPr id="7" name="図 6" descr="transiti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2" y="2571745"/>
            <a:ext cx="1402870" cy="500066"/>
          </a:xfrm>
          <a:prstGeom prst="rect">
            <a:avLst/>
          </a:prstGeom>
        </p:spPr>
      </p:pic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457200" y="4286256"/>
            <a:ext cx="8229600" cy="172103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285720" y="1643052"/>
            <a:ext cx="4643470" cy="4286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conventional def. of behavior</a:t>
            </a:r>
            <a:endParaRPr kumimoji="1" lang="ja-JP" altLang="en-US" sz="2400" dirty="0" smtClean="0"/>
          </a:p>
        </p:txBody>
      </p:sp>
      <p:sp>
        <p:nvSpPr>
          <p:cNvPr id="12" name="下矢印 11"/>
          <p:cNvSpPr/>
          <p:nvPr/>
        </p:nvSpPr>
        <p:spPr>
          <a:xfrm>
            <a:off x="1857356" y="3571876"/>
            <a:ext cx="1428760" cy="71438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 smtClean="0"/>
          </a:p>
        </p:txBody>
      </p:sp>
      <p:sp>
        <p:nvSpPr>
          <p:cNvPr id="13" name="角丸四角形 12"/>
          <p:cNvSpPr/>
          <p:nvPr/>
        </p:nvSpPr>
        <p:spPr>
          <a:xfrm>
            <a:off x="571472" y="4714884"/>
            <a:ext cx="4929222" cy="200026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 smtClean="0"/>
          </a:p>
        </p:txBody>
      </p:sp>
      <p:sp>
        <p:nvSpPr>
          <p:cNvPr id="16" name="角丸四角形 15"/>
          <p:cNvSpPr/>
          <p:nvPr/>
        </p:nvSpPr>
        <p:spPr>
          <a:xfrm>
            <a:off x="285720" y="4429133"/>
            <a:ext cx="3786214" cy="4286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categorical def.</a:t>
            </a:r>
            <a:endParaRPr kumimoji="1" lang="ja-JP" altLang="en-US" sz="2400" dirty="0" smtClean="0"/>
          </a:p>
        </p:txBody>
      </p:sp>
      <p:pic>
        <p:nvPicPr>
          <p:cNvPr id="17" name="図 1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7224" y="5000636"/>
            <a:ext cx="4357718" cy="1605475"/>
          </a:xfrm>
          <a:prstGeom prst="rect">
            <a:avLst/>
          </a:prstGeom>
          <a:noFill/>
          <a:ln/>
          <a:effectLst/>
        </p:spPr>
      </p:pic>
      <p:sp>
        <p:nvSpPr>
          <p:cNvPr id="18" name="雲形吹き出し 17"/>
          <p:cNvSpPr/>
          <p:nvPr/>
        </p:nvSpPr>
        <p:spPr>
          <a:xfrm>
            <a:off x="4857752" y="2786058"/>
            <a:ext cx="4500594" cy="2357454"/>
          </a:xfrm>
          <a:prstGeom prst="cloudCallout">
            <a:avLst>
              <a:gd name="adj1" fmla="val -34176"/>
              <a:gd name="adj2" fmla="val 6076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works for a variety of transition-types</a:t>
            </a:r>
          </a:p>
          <a:p>
            <a:pPr algn="ctr"/>
            <a:r>
              <a:rPr kumimoji="1" lang="en-US" altLang="ja-JP" sz="2000" dirty="0" smtClean="0"/>
              <a:t>i.e. various “signature” </a:t>
            </a:r>
            <a:r>
              <a:rPr kumimoji="1" lang="en-US" altLang="ja-JP" sz="2000" dirty="0" err="1" smtClean="0"/>
              <a:t>functor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smtClean="0">
                <a:latin typeface="cmbxti10" pitchFamily="34" charset="0"/>
              </a:rPr>
              <a:t>F</a:t>
            </a:r>
            <a:endParaRPr kumimoji="1" lang="ja-JP" altLang="en-US" sz="2000" dirty="0" smtClean="0">
              <a:latin typeface="cmbxti10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“</a:t>
            </a:r>
            <a:r>
              <a:rPr lang="en-US" dirty="0" err="1" smtClean="0"/>
              <a:t>coinduction</a:t>
            </a:r>
            <a:r>
              <a:rPr lang="en-US" dirty="0" smtClean="0"/>
              <a:t>”?</a:t>
            </a:r>
            <a:endParaRPr lang="en-US" dirty="0"/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</p:nvPr>
        </p:nvGraphicFramePr>
        <p:xfrm>
          <a:off x="428596" y="2285992"/>
          <a:ext cx="8358246" cy="4286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79123"/>
                <a:gridCol w="4179123"/>
              </a:tblGrid>
              <a:tr h="1254521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2000" baseline="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algebra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        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2000" b="1" kern="1200" baseline="0" dirty="0" err="1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coalgebra</a:t>
                      </a:r>
                      <a:endParaRPr lang="en-US" sz="2000" b="1" kern="1200" baseline="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247"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baseline="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induction</a:t>
                      </a:r>
                    </a:p>
                    <a:p>
                      <a:pPr algn="l"/>
                      <a:r>
                        <a:rPr lang="en-US" sz="2000" b="1" kern="1200" baseline="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 initial alg.</a:t>
                      </a:r>
                      <a:endParaRPr lang="en-US" sz="20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000" b="1" kern="1200" baseline="0" dirty="0" err="1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coinduction</a:t>
                      </a:r>
                      <a:endParaRPr lang="en-US" sz="2000" b="1" kern="1200" baseline="0" dirty="0" smtClean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 final </a:t>
                      </a:r>
                      <a:r>
                        <a:rPr lang="en-US" sz="2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coalg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b="1" kern="1200" baseline="0" dirty="0" smtClean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12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e.g.</a:t>
                      </a:r>
                      <a:r>
                        <a:rPr lang="en-US" sz="2000" baseline="0" dirty="0" smtClean="0"/>
                        <a:t> </a:t>
                      </a:r>
                      <a:endParaRPr lang="en-US" sz="28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e.g. </a:t>
                      </a:r>
                      <a:endParaRPr lang="en-US" sz="28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2" name="角丸四角形 31"/>
          <p:cNvSpPr/>
          <p:nvPr/>
        </p:nvSpPr>
        <p:spPr>
          <a:xfrm>
            <a:off x="6286512" y="6000768"/>
            <a:ext cx="2357454" cy="8572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 smtClean="0"/>
          </a:p>
        </p:txBody>
      </p:sp>
      <p:sp>
        <p:nvSpPr>
          <p:cNvPr id="4" name="円形吹き出し 3"/>
          <p:cNvSpPr/>
          <p:nvPr/>
        </p:nvSpPr>
        <p:spPr>
          <a:xfrm>
            <a:off x="4357686" y="1214422"/>
            <a:ext cx="4714876" cy="1071570"/>
          </a:xfrm>
          <a:prstGeom prst="wedgeEllipseCallout">
            <a:avLst>
              <a:gd name="adj1" fmla="val -18063"/>
              <a:gd name="adj2" fmla="val -6162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 smtClean="0"/>
              <a:t>Ans.</a:t>
            </a:r>
            <a:r>
              <a:rPr lang="en-US" sz="2400" b="1" dirty="0" smtClean="0"/>
              <a:t>   </a:t>
            </a:r>
            <a:r>
              <a:rPr lang="en-US" sz="2400" dirty="0" smtClean="0"/>
              <a:t>Categorical dual of “induction”</a:t>
            </a:r>
            <a:endParaRPr lang="en-US" sz="2400" b="1" u="sng" dirty="0" smtClean="0"/>
          </a:p>
        </p:txBody>
      </p:sp>
      <p:pic>
        <p:nvPicPr>
          <p:cNvPr id="7" name="Picture 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6319806" y="2514601"/>
            <a:ext cx="609600" cy="952189"/>
          </a:xfrm>
          <a:prstGeom prst="rect">
            <a:avLst/>
          </a:prstGeom>
          <a:noFill/>
          <a:ln/>
          <a:effectLst/>
        </p:spPr>
      </p:pic>
      <p:pic>
        <p:nvPicPr>
          <p:cNvPr id="9" name="図 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73365" y="2500305"/>
            <a:ext cx="577714" cy="922842"/>
          </a:xfrm>
          <a:prstGeom prst="rect">
            <a:avLst/>
          </a:prstGeom>
          <a:noFill/>
          <a:ln/>
          <a:effectLst/>
        </p:spPr>
      </p:pic>
      <p:pic>
        <p:nvPicPr>
          <p:cNvPr id="15" name="図 14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70039" y="3857628"/>
            <a:ext cx="2256158" cy="843791"/>
          </a:xfrm>
          <a:prstGeom prst="rect">
            <a:avLst/>
          </a:prstGeom>
          <a:noFill/>
          <a:ln/>
          <a:effectLst/>
        </p:spPr>
      </p:pic>
      <p:pic>
        <p:nvPicPr>
          <p:cNvPr id="14" name="図 13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3108" y="3857628"/>
            <a:ext cx="2407375" cy="756086"/>
          </a:xfrm>
          <a:prstGeom prst="rect">
            <a:avLst/>
          </a:prstGeom>
          <a:noFill/>
          <a:ln/>
          <a:effectLst/>
        </p:spPr>
      </p:pic>
      <p:pic>
        <p:nvPicPr>
          <p:cNvPr id="30" name="図 29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80491" y="4929197"/>
            <a:ext cx="2619755" cy="956899"/>
          </a:xfrm>
          <a:prstGeom prst="rect">
            <a:avLst/>
          </a:prstGeom>
          <a:noFill/>
          <a:ln/>
          <a:effectLst/>
        </p:spPr>
      </p:pic>
      <p:sp>
        <p:nvSpPr>
          <p:cNvPr id="23" name="円形吹き出し 22"/>
          <p:cNvSpPr/>
          <p:nvPr/>
        </p:nvSpPr>
        <p:spPr>
          <a:xfrm>
            <a:off x="-428660" y="5500702"/>
            <a:ext cx="2571768" cy="1643074"/>
          </a:xfrm>
          <a:prstGeom prst="wedgeEllipseCallout">
            <a:avLst>
              <a:gd name="adj1" fmla="val 40119"/>
              <a:gd name="adj2" fmla="val -50972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 smtClean="0"/>
          </a:p>
        </p:txBody>
      </p:sp>
      <p:pic>
        <p:nvPicPr>
          <p:cNvPr id="25" name="図 24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5715" y="5857892"/>
            <a:ext cx="1197256" cy="705958"/>
          </a:xfrm>
          <a:prstGeom prst="rect">
            <a:avLst/>
          </a:prstGeom>
          <a:noFill/>
          <a:ln/>
          <a:effectLst/>
        </p:spPr>
      </p:pic>
      <p:sp>
        <p:nvSpPr>
          <p:cNvPr id="26" name="角丸四角形 25"/>
          <p:cNvSpPr/>
          <p:nvPr/>
        </p:nvSpPr>
        <p:spPr>
          <a:xfrm>
            <a:off x="2285984" y="6000768"/>
            <a:ext cx="2357454" cy="8572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 smtClean="0"/>
          </a:p>
        </p:txBody>
      </p:sp>
      <p:pic>
        <p:nvPicPr>
          <p:cNvPr id="28" name="図 27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6143644"/>
            <a:ext cx="2071702" cy="552287"/>
          </a:xfrm>
          <a:prstGeom prst="rect">
            <a:avLst/>
          </a:prstGeom>
          <a:noFill/>
        </p:spPr>
      </p:pic>
      <p:pic>
        <p:nvPicPr>
          <p:cNvPr id="29" name="図 28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72132" y="4857760"/>
            <a:ext cx="2908548" cy="1071570"/>
          </a:xfrm>
          <a:prstGeom prst="rect">
            <a:avLst/>
          </a:prstGeom>
          <a:noFill/>
          <a:ln/>
          <a:effectLst/>
        </p:spPr>
      </p:pic>
      <p:pic>
        <p:nvPicPr>
          <p:cNvPr id="31" name="図 30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43702" y="6072206"/>
            <a:ext cx="1714512" cy="734941"/>
          </a:xfrm>
          <a:prstGeom prst="rect">
            <a:avLst/>
          </a:prstGeom>
          <a:noFill/>
          <a:ln/>
          <a:effectLst/>
        </p:spPr>
      </p:pic>
      <p:sp>
        <p:nvSpPr>
          <p:cNvPr id="33" name="雲形吹き出し 32"/>
          <p:cNvSpPr/>
          <p:nvPr/>
        </p:nvSpPr>
        <p:spPr>
          <a:xfrm>
            <a:off x="-500098" y="3143248"/>
            <a:ext cx="2857520" cy="714380"/>
          </a:xfrm>
          <a:prstGeom prst="cloudCallout">
            <a:avLst>
              <a:gd name="adj1" fmla="val -4659"/>
              <a:gd name="adj2" fmla="val 62599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well-founded </a:t>
            </a:r>
          </a:p>
        </p:txBody>
      </p:sp>
      <p:sp>
        <p:nvSpPr>
          <p:cNvPr id="34" name="雲形吹き出し 33"/>
          <p:cNvSpPr/>
          <p:nvPr/>
        </p:nvSpPr>
        <p:spPr>
          <a:xfrm>
            <a:off x="4357686" y="3143248"/>
            <a:ext cx="3714776" cy="714380"/>
          </a:xfrm>
          <a:prstGeom prst="cloudCallout">
            <a:avLst>
              <a:gd name="adj1" fmla="val -13609"/>
              <a:gd name="adj2" fmla="val 64218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non-well-founded</a:t>
            </a:r>
          </a:p>
        </p:txBody>
      </p:sp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3" grpId="0" animBg="1"/>
      <p:bldP spid="26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Bisimilarity</a:t>
            </a:r>
            <a:r>
              <a:rPr lang="en-US" dirty="0" smtClean="0"/>
              <a:t> by </a:t>
            </a:r>
            <a:r>
              <a:rPr lang="en-US" dirty="0" err="1" smtClean="0"/>
              <a:t>coinduction</a:t>
            </a:r>
            <a:endParaRPr lang="en-US" dirty="0"/>
          </a:p>
        </p:txBody>
      </p:sp>
      <p:pic>
        <p:nvPicPr>
          <p:cNvPr id="7" name="コンテンツ プレースホルダ 6" descr="TP_tmp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1643042" y="1500174"/>
            <a:ext cx="4214842" cy="1606288"/>
          </a:xfrm>
          <a:noFill/>
          <a:ln/>
          <a:effectLst/>
        </p:spPr>
      </p:pic>
      <p:sp>
        <p:nvSpPr>
          <p:cNvPr id="6" name="角丸四角形 5"/>
          <p:cNvSpPr/>
          <p:nvPr/>
        </p:nvSpPr>
        <p:spPr>
          <a:xfrm>
            <a:off x="6500826" y="1285860"/>
            <a:ext cx="2428892" cy="128588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i="1" dirty="0" smtClean="0">
                <a:latin typeface="Calibri"/>
              </a:rPr>
              <a:t>C</a:t>
            </a:r>
            <a:r>
              <a:rPr lang="en-US" sz="2400" dirty="0" smtClean="0"/>
              <a:t> = </a:t>
            </a:r>
            <a:r>
              <a:rPr lang="en-US" sz="2400" b="1" dirty="0" smtClean="0"/>
              <a:t>Sets</a:t>
            </a:r>
          </a:p>
          <a:p>
            <a:r>
              <a:rPr lang="en-US" sz="2400" b="1" dirty="0" smtClean="0">
                <a:latin typeface="cmmi10"/>
              </a:rPr>
              <a:t>F </a:t>
            </a:r>
            <a:r>
              <a:rPr lang="en-US" sz="2400" dirty="0" smtClean="0"/>
              <a:t>= </a:t>
            </a:r>
            <a:r>
              <a:rPr lang="en-US" sz="2400" b="1" dirty="0" err="1" smtClean="0">
                <a:latin typeface="cmbsy10" pitchFamily="34" charset="0"/>
              </a:rPr>
              <a:t>P</a:t>
            </a:r>
            <a:r>
              <a:rPr lang="en-US" sz="2400" b="1" baseline="-25000" dirty="0" err="1" smtClean="0">
                <a:latin typeface="Calibri"/>
              </a:rPr>
              <a:t>fin</a:t>
            </a:r>
            <a:r>
              <a:rPr lang="en-US" sz="2400" smtClean="0"/>
              <a:t>(</a:t>
            </a:r>
            <a:r>
              <a:rPr lang="en-US" sz="2400" smtClean="0">
                <a:latin typeface="cmmi10"/>
              </a:rPr>
              <a:t>A</a:t>
            </a:r>
            <a:r>
              <a:rPr lang="en-US" sz="2400" b="1" smtClean="0">
                <a:latin typeface="cmmi10"/>
              </a:rPr>
              <a:t> </a:t>
            </a:r>
            <a:r>
              <a:rPr lang="en-US" sz="2400" b="1" dirty="0" smtClean="0">
                <a:latin typeface="cmsy10"/>
              </a:rPr>
              <a:t>£</a:t>
            </a:r>
            <a:r>
              <a:rPr lang="en-US" sz="2400" dirty="0" smtClean="0"/>
              <a:t> _)</a:t>
            </a:r>
            <a:endParaRPr lang="en-US" sz="2400" baseline="-25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1472" y="4572008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Theorem   </a:t>
            </a:r>
          </a:p>
          <a:p>
            <a:r>
              <a:rPr lang="en-US" sz="3200" b="1" dirty="0" err="1" smtClean="0"/>
              <a:t>beh</a:t>
            </a:r>
            <a:r>
              <a:rPr lang="en-US" sz="3200" dirty="0" smtClean="0"/>
              <a:t>(</a:t>
            </a:r>
            <a:r>
              <a:rPr lang="en-US" sz="3200" b="1" dirty="0" smtClean="0">
                <a:latin typeface="cmmi10"/>
              </a:rPr>
              <a:t>x</a:t>
            </a:r>
            <a:r>
              <a:rPr lang="en-US" sz="3200" dirty="0" smtClean="0"/>
              <a:t>) = </a:t>
            </a:r>
            <a:r>
              <a:rPr lang="en-US" sz="3200" b="1" dirty="0" err="1" smtClean="0"/>
              <a:t>beh</a:t>
            </a:r>
            <a:r>
              <a:rPr lang="en-US" sz="3200" dirty="0" smtClean="0"/>
              <a:t>(</a:t>
            </a:r>
            <a:r>
              <a:rPr lang="en-US" sz="3200" b="1" dirty="0" smtClean="0">
                <a:latin typeface="cmmi10"/>
              </a:rPr>
              <a:t>y</a:t>
            </a:r>
            <a:r>
              <a:rPr lang="en-US" sz="3200" dirty="0" smtClean="0"/>
              <a:t>)      </a:t>
            </a:r>
            <a:r>
              <a:rPr lang="en-US" sz="3200" dirty="0" err="1" smtClean="0"/>
              <a:t>iff</a:t>
            </a:r>
            <a:r>
              <a:rPr lang="en-US" sz="3200" dirty="0" smtClean="0"/>
              <a:t>     </a:t>
            </a:r>
            <a:r>
              <a:rPr lang="en-US" sz="3200" b="1" dirty="0" smtClean="0">
                <a:latin typeface="cmmi10"/>
              </a:rPr>
              <a:t>x</a:t>
            </a:r>
            <a:r>
              <a:rPr lang="en-US" sz="3200" dirty="0" smtClean="0"/>
              <a:t> and </a:t>
            </a:r>
            <a:r>
              <a:rPr lang="en-US" sz="3200" b="1" dirty="0" smtClean="0">
                <a:latin typeface="cmmi10"/>
              </a:rPr>
              <a:t>y</a:t>
            </a:r>
            <a:r>
              <a:rPr lang="en-US" sz="3200" dirty="0" smtClean="0"/>
              <a:t> are </a:t>
            </a:r>
            <a:r>
              <a:rPr lang="en-US" sz="3200" dirty="0" err="1" smtClean="0"/>
              <a:t>bisimilar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6" name="円形吹き出し 15"/>
          <p:cNvSpPr/>
          <p:nvPr/>
        </p:nvSpPr>
        <p:spPr>
          <a:xfrm>
            <a:off x="-214346" y="928670"/>
            <a:ext cx="1928826" cy="1357322"/>
          </a:xfrm>
          <a:prstGeom prst="wedgeEllipseCallout">
            <a:avLst>
              <a:gd name="adj1" fmla="val 63515"/>
              <a:gd name="adj2" fmla="val 4237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 smtClean="0"/>
          </a:p>
        </p:txBody>
      </p:sp>
      <p:pic>
        <p:nvPicPr>
          <p:cNvPr id="15" name="図 14" descr="beerSyste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1470" y="1000108"/>
            <a:ext cx="1588564" cy="1061588"/>
          </a:xfrm>
          <a:prstGeom prst="rect">
            <a:avLst/>
          </a:prstGeom>
        </p:spPr>
      </p:pic>
      <p:cxnSp>
        <p:nvCxnSpPr>
          <p:cNvPr id="17" name="直線矢印コネクタ 16"/>
          <p:cNvCxnSpPr/>
          <p:nvPr/>
        </p:nvCxnSpPr>
        <p:spPr>
          <a:xfrm>
            <a:off x="2357422" y="3643314"/>
            <a:ext cx="1500198" cy="1588"/>
          </a:xfrm>
          <a:prstGeom prst="straightConnector1">
            <a:avLst/>
          </a:prstGeom>
          <a:ln w="76200">
            <a:headEnd type="oval" w="lg" len="sm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857356" y="335756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mmi10"/>
              </a:rPr>
              <a:t>x</a:t>
            </a:r>
            <a:endParaRPr lang="en-US" sz="2800" b="1" dirty="0">
              <a:latin typeface="cmmi10"/>
            </a:endParaRPr>
          </a:p>
        </p:txBody>
      </p:sp>
      <p:pic>
        <p:nvPicPr>
          <p:cNvPr id="40" name="図 39" descr="behaviorOfBeerSyste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3071810"/>
            <a:ext cx="1589820" cy="1652412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6715108" y="2357430"/>
            <a:ext cx="2428892" cy="128588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atin typeface="cmmi10"/>
              </a:rPr>
              <a:t>F</a:t>
            </a:r>
            <a:r>
              <a:rPr lang="en-US" sz="2400" dirty="0" smtClean="0"/>
              <a:t>-</a:t>
            </a:r>
            <a:r>
              <a:rPr lang="en-US" sz="2400" dirty="0" err="1" smtClean="0"/>
              <a:t>coalgebras</a:t>
            </a:r>
            <a:r>
              <a:rPr lang="en-US" sz="2400" dirty="0" smtClean="0"/>
              <a:t> are </a:t>
            </a:r>
            <a:r>
              <a:rPr lang="en-US" sz="1600" dirty="0" smtClean="0"/>
              <a:t>(finitely-branching) </a:t>
            </a:r>
            <a:r>
              <a:rPr lang="en-US" sz="2400" dirty="0" smtClean="0"/>
              <a:t>LTSs</a:t>
            </a:r>
            <a:endParaRPr lang="en-US" sz="2400" baseline="-25000" dirty="0" smtClean="0"/>
          </a:p>
        </p:txBody>
      </p:sp>
      <p:sp>
        <p:nvSpPr>
          <p:cNvPr id="12" name="大かっこ 11"/>
          <p:cNvSpPr/>
          <p:nvPr/>
        </p:nvSpPr>
        <p:spPr>
          <a:xfrm>
            <a:off x="4071934" y="3071810"/>
            <a:ext cx="1857388" cy="142876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00760" y="400050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modulo</a:t>
            </a:r>
          </a:p>
          <a:p>
            <a:r>
              <a:rPr lang="en-US" altLang="ja-JP" dirty="0" err="1" smtClean="0"/>
              <a:t>bisim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8" grpId="0"/>
      <p:bldP spid="12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chiro\AppData\Local\Microsoft\Windows\Temporary Internet Files\Content.IE5\ERS1WV36\MPj04065130000[1].jpg"/>
          <p:cNvPicPr>
            <a:picLocks noChangeAspect="1" noChangeArrowheads="1"/>
          </p:cNvPicPr>
          <p:nvPr/>
        </p:nvPicPr>
        <p:blipFill>
          <a:blip r:embed="rId3">
            <a:lum bright="55000" contrast="-40000"/>
          </a:blip>
          <a:srcRect/>
          <a:stretch>
            <a:fillRect/>
          </a:stretch>
        </p:blipFill>
        <p:spPr bwMode="auto">
          <a:xfrm>
            <a:off x="1181100" y="1790700"/>
            <a:ext cx="3314700" cy="265176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lum bright="67000" contrast="-36000"/>
          </a:blip>
          <a:stretch>
            <a:fillRect/>
          </a:stretch>
        </p:blipFill>
        <p:spPr bwMode="auto">
          <a:xfrm>
            <a:off x="6477000" y="1181100"/>
            <a:ext cx="2743200" cy="336042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Bisimilarity</a:t>
            </a:r>
            <a:r>
              <a:rPr lang="en-US" dirty="0" smtClean="0"/>
              <a:t> vs. trace semantics</a:t>
            </a:r>
            <a:endParaRPr lang="en-US" dirty="0"/>
          </a:p>
        </p:txBody>
      </p:sp>
      <p:graphicFrame>
        <p:nvGraphicFramePr>
          <p:cNvPr id="63" name="Content Placeholder 62"/>
          <p:cNvGraphicFramePr>
            <a:graphicFrameLocks noGrp="1"/>
          </p:cNvGraphicFramePr>
          <p:nvPr>
            <p:ph idx="1"/>
          </p:nvPr>
        </p:nvGraphicFramePr>
        <p:xfrm>
          <a:off x="1447800" y="3962400"/>
          <a:ext cx="7315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Oval 3"/>
          <p:cNvSpPr/>
          <p:nvPr/>
        </p:nvSpPr>
        <p:spPr>
          <a:xfrm>
            <a:off x="3101340" y="160020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86940" y="252222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53840" y="252222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86940" y="342900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53840" y="342900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4" idx="3"/>
            <a:endCxn id="5" idx="7"/>
          </p:cNvCxnSpPr>
          <p:nvPr/>
        </p:nvCxnSpPr>
        <p:spPr>
          <a:xfrm rot="5400000">
            <a:off x="2339228" y="1760108"/>
            <a:ext cx="792704" cy="785084"/>
          </a:xfrm>
          <a:prstGeom prst="straightConnector1">
            <a:avLst/>
          </a:prstGeom>
          <a:ln w="31750">
            <a:tailEnd type="arrow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5"/>
            <a:endCxn id="6" idx="1"/>
          </p:cNvCxnSpPr>
          <p:nvPr/>
        </p:nvCxnSpPr>
        <p:spPr>
          <a:xfrm rot="16200000" flipH="1">
            <a:off x="3272678" y="1741058"/>
            <a:ext cx="792704" cy="823184"/>
          </a:xfrm>
          <a:prstGeom prst="straightConnector1">
            <a:avLst/>
          </a:prstGeom>
          <a:ln w="31750">
            <a:tailEnd type="arrow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4"/>
            <a:endCxn id="10" idx="0"/>
          </p:cNvCxnSpPr>
          <p:nvPr/>
        </p:nvCxnSpPr>
        <p:spPr>
          <a:xfrm rot="5400000">
            <a:off x="1916430" y="3067050"/>
            <a:ext cx="723900" cy="1588"/>
          </a:xfrm>
          <a:prstGeom prst="straightConnector1">
            <a:avLst/>
          </a:prstGeom>
          <a:ln w="31750">
            <a:tailEnd type="arrow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4"/>
            <a:endCxn id="11" idx="0"/>
          </p:cNvCxnSpPr>
          <p:nvPr/>
        </p:nvCxnSpPr>
        <p:spPr>
          <a:xfrm rot="5400000">
            <a:off x="3783330" y="3067050"/>
            <a:ext cx="723900" cy="1588"/>
          </a:xfrm>
          <a:prstGeom prst="straightConnector1">
            <a:avLst/>
          </a:prstGeom>
          <a:ln w="31750">
            <a:tailEnd type="arrow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36"/>
          <p:cNvGrpSpPr/>
          <p:nvPr/>
        </p:nvGrpSpPr>
        <p:grpSpPr>
          <a:xfrm>
            <a:off x="6499860" y="1607820"/>
            <a:ext cx="2049780" cy="2049780"/>
            <a:chOff x="6400800" y="2286000"/>
            <a:chExt cx="2049780" cy="2049780"/>
          </a:xfrm>
        </p:grpSpPr>
        <p:sp>
          <p:nvSpPr>
            <p:cNvPr id="7" name="Oval 6"/>
            <p:cNvSpPr/>
            <p:nvPr/>
          </p:nvSpPr>
          <p:spPr>
            <a:xfrm>
              <a:off x="7353300" y="2286000"/>
              <a:ext cx="182880" cy="1828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353300" y="3246120"/>
              <a:ext cx="182880" cy="1828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400800" y="4152900"/>
              <a:ext cx="182880" cy="1828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267700" y="4152900"/>
              <a:ext cx="182880" cy="1828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8" idx="3"/>
              <a:endCxn id="12" idx="7"/>
            </p:cNvCxnSpPr>
            <p:nvPr/>
          </p:nvCxnSpPr>
          <p:spPr>
            <a:xfrm rot="5400000">
              <a:off x="6579758" y="3379358"/>
              <a:ext cx="777464" cy="823184"/>
            </a:xfrm>
            <a:prstGeom prst="straightConnector1">
              <a:avLst/>
            </a:prstGeom>
            <a:ln w="31750">
              <a:tailEnd type="arrow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5"/>
              <a:endCxn id="13" idx="1"/>
            </p:cNvCxnSpPr>
            <p:nvPr/>
          </p:nvCxnSpPr>
          <p:spPr>
            <a:xfrm rot="16200000" flipH="1">
              <a:off x="7513208" y="3398408"/>
              <a:ext cx="777464" cy="785084"/>
            </a:xfrm>
            <a:prstGeom prst="straightConnector1">
              <a:avLst/>
            </a:prstGeom>
            <a:ln w="31750">
              <a:tailEnd type="arrow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4"/>
              <a:endCxn id="8" idx="0"/>
            </p:cNvCxnSpPr>
            <p:nvPr/>
          </p:nvCxnSpPr>
          <p:spPr>
            <a:xfrm rot="5400000">
              <a:off x="7056120" y="2857500"/>
              <a:ext cx="777240" cy="1588"/>
            </a:xfrm>
            <a:prstGeom prst="straightConnector1">
              <a:avLst/>
            </a:prstGeom>
            <a:ln w="31750">
              <a:tailEnd type="arrow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2186940" y="1828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a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39940" y="19431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a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87140" y="1828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a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29740" y="2743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b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20840" y="27768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b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06240" y="27387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c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54340" y="2743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c</a:t>
            </a:r>
            <a:endParaRPr lang="en-US" sz="2400" b="1" dirty="0">
              <a:latin typeface="cmmi10" pitchFamily="34" charset="0"/>
            </a:endParaRPr>
          </a:p>
        </p:txBody>
      </p:sp>
      <p:pic>
        <p:nvPicPr>
          <p:cNvPr id="56" name="Picture 7" descr="C:\Users\ichiro\AppData\Local\Microsoft\Windows\Temporary Internet Files\Content.IE5\ILC16X2O\MCj02376810000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19900" y="1524000"/>
            <a:ext cx="717978" cy="822960"/>
          </a:xfrm>
          <a:prstGeom prst="rect">
            <a:avLst/>
          </a:prstGeom>
          <a:noFill/>
        </p:spPr>
      </p:pic>
      <p:pic>
        <p:nvPicPr>
          <p:cNvPr id="57" name="Picture 7" descr="C:\Users\ichiro\AppData\Local\Microsoft\Windows\Temporary Internet Files\Content.IE5\ILC16X2O\MCj02376810000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49040" y="1409700"/>
            <a:ext cx="717978" cy="822960"/>
          </a:xfrm>
          <a:prstGeom prst="rect">
            <a:avLst/>
          </a:prstGeom>
          <a:noFill/>
        </p:spPr>
      </p:pic>
      <p:pic>
        <p:nvPicPr>
          <p:cNvPr id="58" name="Picture 7" descr="C:\Users\ichiro\AppData\Local\Microsoft\Windows\Temporary Internet Files\Content.IE5\ILC16X2O\MCj02376810000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81200" y="1409700"/>
            <a:ext cx="717978" cy="822960"/>
          </a:xfrm>
          <a:prstGeom prst="rect">
            <a:avLst/>
          </a:prstGeom>
          <a:noFill/>
        </p:spPr>
      </p:pic>
      <p:pic>
        <p:nvPicPr>
          <p:cNvPr id="1032" name="Picture 8" descr="C:\Users\ichiro\AppData\Local\Microsoft\Windows\Temporary Internet Files\Content.IE5\ILC16X2O\MCj0412720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34440" y="2476500"/>
            <a:ext cx="886459" cy="822960"/>
          </a:xfrm>
          <a:prstGeom prst="rect">
            <a:avLst/>
          </a:prstGeom>
          <a:noFill/>
        </p:spPr>
      </p:pic>
      <p:pic>
        <p:nvPicPr>
          <p:cNvPr id="60" name="Picture 8" descr="C:\Users\ichiro\AppData\Local\Microsoft\Windows\Temporary Internet Files\Content.IE5\ILC16X2O\MCj0412720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7440" y="2362200"/>
            <a:ext cx="886459" cy="822960"/>
          </a:xfrm>
          <a:prstGeom prst="rect">
            <a:avLst/>
          </a:prstGeom>
          <a:noFill/>
        </p:spPr>
      </p:pic>
      <p:pic>
        <p:nvPicPr>
          <p:cNvPr id="1033" name="Picture 9" descr="C:\Users\ichiro\AppData\Local\Microsoft\Windows\Temporary Internet Files\Content.IE5\63CE1B52\MCj04338850000[1]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29100" y="2514600"/>
            <a:ext cx="822960" cy="822960"/>
          </a:xfrm>
          <a:prstGeom prst="rect">
            <a:avLst/>
          </a:prstGeom>
          <a:noFill/>
        </p:spPr>
      </p:pic>
      <p:pic>
        <p:nvPicPr>
          <p:cNvPr id="62" name="Picture 9" descr="C:\Users\ichiro\AppData\Local\Microsoft\Windows\Temporary Internet Files\Content.IE5\63CE1B52\MCj04338850000[1]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54340" y="2514714"/>
            <a:ext cx="822960" cy="822960"/>
          </a:xfrm>
          <a:prstGeom prst="rect">
            <a:avLst/>
          </a:prstGeom>
          <a:noFill/>
        </p:spPr>
      </p:pic>
      <p:pic>
        <p:nvPicPr>
          <p:cNvPr id="64" name="Picture 8" descr="C:\Users\ichiro\AppData\Local\Microsoft\Windows\Temporary Internet Files\Content.IE5\ILC16X2O\MCj0412720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71800" y="5775960"/>
            <a:ext cx="590973" cy="548640"/>
          </a:xfrm>
          <a:prstGeom prst="rect">
            <a:avLst/>
          </a:prstGeom>
          <a:noFill/>
        </p:spPr>
      </p:pic>
      <p:pic>
        <p:nvPicPr>
          <p:cNvPr id="65" name="Picture 9" descr="C:\Users\ichiro\AppData\Local\Microsoft\Windows\Temporary Internet Files\Content.IE5\63CE1B52\MCj04338850000[1]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4300" y="5775960"/>
            <a:ext cx="548640" cy="548640"/>
          </a:xfrm>
          <a:prstGeom prst="rect">
            <a:avLst/>
          </a:prstGeom>
          <a:noFill/>
        </p:spPr>
      </p:pic>
      <p:pic>
        <p:nvPicPr>
          <p:cNvPr id="66" name="Picture 7" descr="C:\Users\ichiro\AppData\Local\Microsoft\Windows\Temporary Internet Files\Content.IE5\ILC16X2O\MCj02376810000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5334000"/>
            <a:ext cx="398878" cy="457200"/>
          </a:xfrm>
          <a:prstGeom prst="rect">
            <a:avLst/>
          </a:prstGeom>
          <a:noFill/>
        </p:spPr>
      </p:pic>
      <p:pic>
        <p:nvPicPr>
          <p:cNvPr id="67" name="Picture 7" descr="C:\Users\ichiro\AppData\Local\Microsoft\Windows\Temporary Internet Files\Content.IE5\ILC16X2O\MCj02376810000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72300" y="5829300"/>
            <a:ext cx="398878" cy="457200"/>
          </a:xfrm>
          <a:prstGeom prst="rect">
            <a:avLst/>
          </a:prstGeom>
          <a:noFill/>
        </p:spPr>
      </p:pic>
      <p:pic>
        <p:nvPicPr>
          <p:cNvPr id="68" name="Picture 8" descr="C:\Users\ichiro\AppData\Local\Microsoft\Windows\Temporary Internet Files\Content.IE5\ILC16X2O\MCj0412720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72400" y="5372100"/>
            <a:ext cx="492478" cy="457200"/>
          </a:xfrm>
          <a:prstGeom prst="rect">
            <a:avLst/>
          </a:prstGeom>
          <a:noFill/>
        </p:spPr>
      </p:pic>
      <p:pic>
        <p:nvPicPr>
          <p:cNvPr id="69" name="Picture 9" descr="C:\Users\ichiro\AppData\Local\Microsoft\Windows\Temporary Internet Files\Content.IE5\63CE1B52\MCj04338850000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10500" y="5867400"/>
            <a:ext cx="457200" cy="457200"/>
          </a:xfrm>
          <a:prstGeom prst="rect">
            <a:avLst/>
          </a:prstGeom>
          <a:noFill/>
        </p:spPr>
      </p:pic>
      <p:sp>
        <p:nvSpPr>
          <p:cNvPr id="70" name="TextBox 69"/>
          <p:cNvSpPr txBox="1"/>
          <p:nvPr/>
        </p:nvSpPr>
        <p:spPr>
          <a:xfrm>
            <a:off x="5067300" y="1752600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/>
                <a:sym typeface="Symbol"/>
              </a:rPr>
              <a:t></a:t>
            </a: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67300" y="2705100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/>
                <a:sym typeface="Symbol"/>
              </a:rPr>
              <a:t>=</a:t>
            </a:r>
            <a:endParaRPr lang="en-US" sz="5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/>
            </a:endParaRPr>
          </a:p>
        </p:txBody>
      </p:sp>
      <p:sp>
        <p:nvSpPr>
          <p:cNvPr id="49" name="Rounded Rectangular Callout 48"/>
          <p:cNvSpPr/>
          <p:nvPr/>
        </p:nvSpPr>
        <p:spPr>
          <a:xfrm>
            <a:off x="2590800" y="2705100"/>
            <a:ext cx="3162300" cy="1524000"/>
          </a:xfrm>
          <a:prstGeom prst="wedgeRoundRectCallout">
            <a:avLst>
              <a:gd name="adj1" fmla="val 50495"/>
              <a:gd name="adj2" fmla="val 8394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Also captured by final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coalgebra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?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dgm id="{DD5A39A4-1161-400E-80BD-DC64D1A44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>
                                            <p:graphicEl>
                                              <a:dgm id="{DD5A39A4-1161-400E-80BD-DC64D1A44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dgm id="{593D0907-2A33-4A3F-AEB4-59A03F0AC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>
                                            <p:graphicEl>
                                              <a:dgm id="{593D0907-2A33-4A3F-AEB4-59A03F0AC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dgm id="{1B9DF93F-616E-429E-8324-EB99BD502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>
                                            <p:graphicEl>
                                              <a:dgm id="{1B9DF93F-616E-429E-8324-EB99BD502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dgm id="{868C9EFD-4166-4B79-A6AA-894A4B1A4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>
                                            <p:graphicEl>
                                              <a:dgm id="{868C9EFD-4166-4B79-A6AA-894A4B1A4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Sub>
          <a:bldDgm bld="one"/>
        </p:bldSub>
      </p:bldGraphic>
      <p:bldP spid="72" grpId="0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90944"/>
          </a:xfrm>
        </p:spPr>
        <p:txBody>
          <a:bodyPr/>
          <a:lstStyle/>
          <a:p>
            <a:r>
              <a:rPr kumimoji="1" lang="en-US" altLang="ja-JP" b="1" u="sng" dirty="0" smtClean="0"/>
              <a:t>Definition</a:t>
            </a:r>
            <a:r>
              <a:rPr kumimoji="1" lang="en-US" altLang="ja-JP" b="1" dirty="0" smtClean="0"/>
              <a:t> </a:t>
            </a:r>
            <a:r>
              <a:rPr kumimoji="1" lang="en-US" altLang="ja-JP" dirty="0" smtClean="0"/>
              <a:t>  </a:t>
            </a:r>
            <a:r>
              <a:rPr kumimoji="1" lang="en-US" altLang="ja-JP" i="1" dirty="0" smtClean="0"/>
              <a:t>LTS with </a:t>
            </a:r>
            <a:r>
              <a:rPr lang="en-US" altLang="ja-JP" dirty="0" smtClean="0">
                <a:sym typeface="Wingdings"/>
              </a:rPr>
              <a:t> is a </a:t>
            </a:r>
            <a:r>
              <a:rPr lang="en-US" altLang="ja-JP" dirty="0" err="1" smtClean="0">
                <a:sym typeface="Wingdings"/>
              </a:rPr>
              <a:t>coalgebra</a:t>
            </a:r>
            <a:endParaRPr lang="en-US" altLang="ja-JP" dirty="0" smtClean="0">
              <a:sym typeface="Wingdings"/>
            </a:endParaRPr>
          </a:p>
          <a:p>
            <a:endParaRPr lang="en-US" altLang="ja-JP" dirty="0" smtClean="0">
              <a:sym typeface="Wingdings"/>
            </a:endParaRPr>
          </a:p>
          <a:p>
            <a:endParaRPr lang="en-US" altLang="ja-JP" dirty="0" smtClean="0">
              <a:sym typeface="Wingdings"/>
            </a:endParaRPr>
          </a:p>
          <a:p>
            <a:endParaRPr lang="en-US" altLang="ja-JP" dirty="0" smtClean="0">
              <a:sym typeface="Wingdings"/>
            </a:endParaRPr>
          </a:p>
          <a:p>
            <a:endParaRPr lang="en-US" altLang="ja-JP" dirty="0" smtClean="0">
              <a:sym typeface="Wingdings"/>
            </a:endParaRPr>
          </a:p>
          <a:p>
            <a:pPr lvl="1"/>
            <a:endParaRPr lang="en-US" altLang="ja-JP" dirty="0" smtClean="0">
              <a:sym typeface="Wingdings"/>
            </a:endParaRPr>
          </a:p>
          <a:p>
            <a:pPr lvl="1"/>
            <a:r>
              <a:rPr lang="en-US" altLang="ja-JP" dirty="0" smtClean="0">
                <a:sym typeface="Wingdings"/>
              </a:rPr>
              <a:t>LTS with explicit termination </a:t>
            </a:r>
          </a:p>
          <a:p>
            <a:pPr lvl="1"/>
            <a:endParaRPr lang="en-US" altLang="ja-JP" dirty="0" smtClean="0">
              <a:sym typeface="Wingdings"/>
            </a:endParaRPr>
          </a:p>
          <a:p>
            <a:pPr>
              <a:buNone/>
            </a:pPr>
            <a:endParaRPr kumimoji="1" lang="en-US" altLang="ja-JP" dirty="0" smtClean="0">
              <a:sym typeface="Wingdings"/>
            </a:endParaRPr>
          </a:p>
          <a:p>
            <a:endParaRPr lang="en-US" altLang="ja-JP" dirty="0" smtClean="0">
              <a:sym typeface="Wingdings"/>
            </a:endParaRPr>
          </a:p>
          <a:p>
            <a:endParaRPr kumimoji="1" lang="en-US" altLang="ja-JP" dirty="0" smtClean="0">
              <a:sym typeface="Wingdings"/>
            </a:endParaRPr>
          </a:p>
          <a:p>
            <a:endParaRPr lang="en-US" altLang="ja-JP" dirty="0" smtClean="0">
              <a:sym typeface="Wingdings"/>
            </a:endParaRP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Leading example:</a:t>
            </a:r>
            <a:br>
              <a:rPr lang="en-US" altLang="ja-JP" dirty="0" smtClean="0"/>
            </a:br>
            <a:r>
              <a:rPr lang="en-US" altLang="ja-JP" dirty="0" smtClean="0"/>
              <a:t>t</a:t>
            </a:r>
            <a:r>
              <a:rPr kumimoji="1" lang="en-US" altLang="ja-JP" dirty="0" smtClean="0"/>
              <a:t>race semantics for LTS with </a:t>
            </a:r>
            <a:r>
              <a:rPr kumimoji="1" lang="en-US" altLang="ja-JP" dirty="0" smtClean="0">
                <a:sym typeface="Wingdings"/>
              </a:rPr>
              <a:t></a:t>
            </a:r>
            <a:endParaRPr kumimoji="1" lang="ja-JP" altLang="en-US" dirty="0"/>
          </a:p>
        </p:txBody>
      </p:sp>
      <p:pic>
        <p:nvPicPr>
          <p:cNvPr id="8" name="図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14480" y="2261127"/>
            <a:ext cx="3016838" cy="1382187"/>
          </a:xfrm>
          <a:prstGeom prst="rect">
            <a:avLst/>
          </a:prstGeom>
          <a:noFill/>
          <a:ln/>
          <a:effectLst/>
        </p:spPr>
      </p:pic>
      <p:pic>
        <p:nvPicPr>
          <p:cNvPr id="10" name="図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2500306"/>
            <a:ext cx="1606641" cy="928694"/>
          </a:xfrm>
          <a:prstGeom prst="rect">
            <a:avLst/>
          </a:prstGeom>
          <a:noFill/>
        </p:spPr>
      </p:pic>
      <p:pic>
        <p:nvPicPr>
          <p:cNvPr id="12" name="図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7" y="3906666"/>
            <a:ext cx="1143008" cy="276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Scope of the workshop 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428596" y="3000372"/>
            <a:ext cx="1607387" cy="128588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theory</a:t>
            </a:r>
            <a:endParaRPr kumimoji="1" lang="ja-JP" altLang="en-US" sz="2800" dirty="0"/>
          </a:p>
        </p:txBody>
      </p:sp>
      <p:sp>
        <p:nvSpPr>
          <p:cNvPr id="5" name="角丸四角形 4"/>
          <p:cNvSpPr/>
          <p:nvPr/>
        </p:nvSpPr>
        <p:spPr>
          <a:xfrm>
            <a:off x="6715140" y="3000372"/>
            <a:ext cx="2071702" cy="128588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practice</a:t>
            </a:r>
            <a:endParaRPr kumimoji="1" lang="ja-JP" altLang="en-US" sz="2800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2428860" y="2857496"/>
            <a:ext cx="3862454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synergy</a:t>
            </a:r>
            <a:endParaRPr lang="ja-JP" altLang="en-US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2214546" y="4000504"/>
            <a:ext cx="4357718" cy="28575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 smtClean="0"/>
          </a:p>
        </p:txBody>
      </p:sp>
      <p:sp>
        <p:nvSpPr>
          <p:cNvPr id="8" name="雲形吹き出し 7"/>
          <p:cNvSpPr/>
          <p:nvPr/>
        </p:nvSpPr>
        <p:spPr>
          <a:xfrm>
            <a:off x="1857356" y="928670"/>
            <a:ext cx="6143668" cy="1928826"/>
          </a:xfrm>
          <a:prstGeom prst="cloudCallout">
            <a:avLst>
              <a:gd name="adj1" fmla="val 56189"/>
              <a:gd name="adj2" fmla="val 5471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a problem</a:t>
            </a:r>
            <a:r>
              <a:rPr kumimoji="1" lang="en-US" altLang="ja-JP" sz="2800" dirty="0" smtClean="0"/>
              <a:t>,</a:t>
            </a:r>
            <a:endParaRPr lang="en-US" altLang="ja-JP" sz="2800" dirty="0"/>
          </a:p>
          <a:p>
            <a:r>
              <a:rPr kumimoji="1" lang="en-US" altLang="ja-JP" sz="2400" dirty="0" smtClean="0"/>
              <a:t>what solution can I derive from mathematical theories?</a:t>
            </a:r>
          </a:p>
        </p:txBody>
      </p:sp>
      <p:sp>
        <p:nvSpPr>
          <p:cNvPr id="9" name="右矢印 8"/>
          <p:cNvSpPr/>
          <p:nvPr/>
        </p:nvSpPr>
        <p:spPr>
          <a:xfrm rot="10800000">
            <a:off x="2214546" y="3000371"/>
            <a:ext cx="4357718" cy="28575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 smtClean="0"/>
          </a:p>
        </p:txBody>
      </p:sp>
      <p:sp>
        <p:nvSpPr>
          <p:cNvPr id="10" name="雲形吹き出し 9"/>
          <p:cNvSpPr/>
          <p:nvPr/>
        </p:nvSpPr>
        <p:spPr>
          <a:xfrm>
            <a:off x="1571604" y="4500570"/>
            <a:ext cx="6143668" cy="1928826"/>
          </a:xfrm>
          <a:prstGeom prst="cloudCallout">
            <a:avLst>
              <a:gd name="adj1" fmla="val -46663"/>
              <a:gd name="adj2" fmla="val -5424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a theory</a:t>
            </a:r>
            <a:r>
              <a:rPr kumimoji="1" lang="en-US" altLang="ja-JP" sz="2800" dirty="0" smtClean="0"/>
              <a:t>,</a:t>
            </a:r>
            <a:endParaRPr lang="en-US" altLang="ja-JP" sz="2800" dirty="0"/>
          </a:p>
          <a:p>
            <a:r>
              <a:rPr kumimoji="1" lang="en-US" altLang="ja-JP" sz="2400" dirty="0" smtClean="0"/>
              <a:t>what is its </a:t>
            </a:r>
            <a:r>
              <a:rPr kumimoji="1" lang="en-US" altLang="ja-JP" sz="2400" i="1" dirty="0" smtClean="0"/>
              <a:t>killer application</a:t>
            </a:r>
            <a:r>
              <a:rPr kumimoji="1" lang="en-US" altLang="ja-JP" sz="2400" dirty="0" smtClean="0"/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角丸四角形 36"/>
          <p:cNvSpPr/>
          <p:nvPr/>
        </p:nvSpPr>
        <p:spPr>
          <a:xfrm>
            <a:off x="4572000" y="1928802"/>
            <a:ext cx="4000528" cy="92869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 smtClean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90944"/>
          </a:xfrm>
        </p:spPr>
        <p:txBody>
          <a:bodyPr/>
          <a:lstStyle/>
          <a:p>
            <a:endParaRPr lang="en-US" altLang="ja-JP" dirty="0" smtClean="0">
              <a:sym typeface="Wingdings"/>
            </a:endParaRPr>
          </a:p>
          <a:p>
            <a:pPr>
              <a:buNone/>
            </a:pPr>
            <a:endParaRPr kumimoji="1" lang="en-US" altLang="ja-JP" dirty="0" smtClean="0">
              <a:sym typeface="Wingdings"/>
            </a:endParaRPr>
          </a:p>
          <a:p>
            <a:pPr>
              <a:buNone/>
            </a:pPr>
            <a:endParaRPr lang="en-US" altLang="ja-JP" dirty="0" smtClean="0">
              <a:sym typeface="Wingdings"/>
            </a:endParaRPr>
          </a:p>
          <a:p>
            <a:pPr>
              <a:buNone/>
            </a:pPr>
            <a:endParaRPr kumimoji="1" lang="en-US" altLang="ja-JP" dirty="0" smtClean="0">
              <a:sym typeface="Wingdings"/>
            </a:endParaRPr>
          </a:p>
          <a:p>
            <a:pPr>
              <a:buNone/>
            </a:pPr>
            <a:endParaRPr lang="en-US" altLang="ja-JP" dirty="0" smtClean="0">
              <a:sym typeface="Wingdings"/>
            </a:endParaRPr>
          </a:p>
          <a:p>
            <a:r>
              <a:rPr kumimoji="1" lang="en-US" altLang="ja-JP" i="1" dirty="0" smtClean="0">
                <a:sym typeface="Wingdings"/>
              </a:rPr>
              <a:t>Complete</a:t>
            </a:r>
            <a:r>
              <a:rPr kumimoji="1" lang="en-US" altLang="ja-JP" dirty="0" smtClean="0">
                <a:sym typeface="Wingdings"/>
              </a:rPr>
              <a:t> trace semantics, to be precise</a:t>
            </a:r>
          </a:p>
          <a:p>
            <a:pPr lvl="1"/>
            <a:r>
              <a:rPr kumimoji="1" lang="en-US" altLang="ja-JP" dirty="0" smtClean="0">
                <a:sym typeface="Wingdings"/>
              </a:rPr>
              <a:t> </a:t>
            </a:r>
          </a:p>
          <a:p>
            <a:r>
              <a:rPr kumimoji="1" lang="en-US" altLang="ja-JP" dirty="0" smtClean="0">
                <a:sym typeface="Wingdings"/>
              </a:rPr>
              <a:t>Recursive definition: </a:t>
            </a:r>
          </a:p>
          <a:p>
            <a:pPr lvl="1"/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Trace semantics for LTS with </a:t>
            </a:r>
            <a:r>
              <a:rPr kumimoji="1" lang="en-US" altLang="ja-JP" dirty="0" smtClean="0">
                <a:sym typeface="Wingdings"/>
              </a:rPr>
              <a:t></a:t>
            </a:r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428596" y="1643050"/>
            <a:ext cx="714380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mmib10" pitchFamily="34" charset="0"/>
              </a:rPr>
              <a:t>x</a:t>
            </a:r>
            <a:endParaRPr lang="en-US" sz="2800" dirty="0">
              <a:latin typeface="cmmib10" pitchFamily="34" charset="0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143108" y="1643050"/>
            <a:ext cx="714380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mmib10" pitchFamily="34" charset="0"/>
              </a:rPr>
              <a:t>y</a:t>
            </a:r>
            <a:endParaRPr lang="en-US" sz="2800" dirty="0">
              <a:latin typeface="cmmib10" pitchFamily="34" charset="0"/>
            </a:endParaRPr>
          </a:p>
        </p:txBody>
      </p:sp>
      <p:cxnSp>
        <p:nvCxnSpPr>
          <p:cNvPr id="15" name="直線矢印コネクタ 14"/>
          <p:cNvCxnSpPr>
            <a:stCxn id="13" idx="6"/>
            <a:endCxn id="14" idx="2"/>
          </p:cNvCxnSpPr>
          <p:nvPr/>
        </p:nvCxnSpPr>
        <p:spPr>
          <a:xfrm>
            <a:off x="1142976" y="1964521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428992" y="171448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mmib10" pitchFamily="34" charset="0"/>
              </a:rPr>
              <a:t>b</a:t>
            </a:r>
            <a:endParaRPr lang="en-US" sz="2400" dirty="0">
              <a:latin typeface="cmmib10" pitchFamily="34" charset="0"/>
            </a:endParaRPr>
          </a:p>
        </p:txBody>
      </p:sp>
      <p:cxnSp>
        <p:nvCxnSpPr>
          <p:cNvPr id="17" name="直線矢印コネクタ 8"/>
          <p:cNvCxnSpPr>
            <a:stCxn id="14" idx="7"/>
            <a:endCxn id="14" idx="5"/>
          </p:cNvCxnSpPr>
          <p:nvPr/>
        </p:nvCxnSpPr>
        <p:spPr>
          <a:xfrm rot="16200000" flipH="1">
            <a:off x="2525555" y="1964521"/>
            <a:ext cx="454628" cy="1588"/>
          </a:xfrm>
          <a:prstGeom prst="curvedConnector5">
            <a:avLst>
              <a:gd name="adj1" fmla="val -14260"/>
              <a:gd name="adj2" fmla="val 33886094"/>
              <a:gd name="adj3" fmla="val 105254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285852" y="150017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mmib10" pitchFamily="34" charset="0"/>
              </a:rPr>
              <a:t>a</a:t>
            </a:r>
            <a:endParaRPr lang="en-US" sz="2400" dirty="0">
              <a:latin typeface="cmmib10" pitchFamily="34" charset="0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2143108" y="2928934"/>
            <a:ext cx="714380" cy="642942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000" dirty="0" smtClean="0">
                <a:sym typeface="Wingdings"/>
              </a:rPr>
              <a:t></a:t>
            </a:r>
            <a:endParaRPr lang="en-US" sz="4000" dirty="0">
              <a:latin typeface="cmmib10" pitchFamily="34" charset="0"/>
            </a:endParaRPr>
          </a:p>
        </p:txBody>
      </p:sp>
      <p:cxnSp>
        <p:nvCxnSpPr>
          <p:cNvPr id="31" name="直線矢印コネクタ 30"/>
          <p:cNvCxnSpPr>
            <a:stCxn id="14" idx="4"/>
            <a:endCxn id="30" idx="0"/>
          </p:cNvCxnSpPr>
          <p:nvPr/>
        </p:nvCxnSpPr>
        <p:spPr>
          <a:xfrm rot="5400000">
            <a:off x="2178827" y="260746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6" name="図 3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86314" y="1928802"/>
            <a:ext cx="3562876" cy="887205"/>
          </a:xfrm>
          <a:prstGeom prst="rect">
            <a:avLst/>
          </a:prstGeom>
          <a:noFill/>
          <a:ln/>
          <a:effectLst/>
        </p:spPr>
      </p:pic>
      <p:pic>
        <p:nvPicPr>
          <p:cNvPr id="20" name="図 1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00232" y="5143512"/>
            <a:ext cx="5856170" cy="1194956"/>
          </a:xfrm>
          <a:prstGeom prst="rect">
            <a:avLst/>
          </a:prstGeom>
          <a:noFill/>
          <a:ln/>
          <a:effectLst/>
        </p:spPr>
      </p:pic>
      <p:pic>
        <p:nvPicPr>
          <p:cNvPr id="45" name="図 4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85852" y="4000504"/>
            <a:ext cx="2214578" cy="339991"/>
          </a:xfrm>
          <a:prstGeom prst="rect">
            <a:avLst/>
          </a:prstGeom>
          <a:noFill/>
          <a:ln/>
          <a:effectLst/>
        </p:spPr>
      </p:pic>
      <p:pic>
        <p:nvPicPr>
          <p:cNvPr id="22" name="図 2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4429132"/>
            <a:ext cx="3136400" cy="34103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05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Observation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err="1" smtClean="0"/>
              <a:t>beh</a:t>
            </a:r>
            <a:r>
              <a:rPr lang="en-US" dirty="0" smtClean="0"/>
              <a:t>(</a:t>
            </a:r>
            <a:r>
              <a:rPr lang="en-US" dirty="0" smtClean="0">
                <a:latin typeface="cmbxti10" pitchFamily="34" charset="0"/>
              </a:rPr>
              <a:t>x</a:t>
            </a:r>
            <a:r>
              <a:rPr lang="en-US" dirty="0" smtClean="0"/>
              <a:t>) gives “trace semantics” for </a:t>
            </a:r>
            <a:r>
              <a:rPr lang="en-US" dirty="0" smtClean="0">
                <a:latin typeface="cmbxti10" pitchFamily="34" charset="0"/>
              </a:rPr>
              <a:t>x</a:t>
            </a:r>
          </a:p>
          <a:p>
            <a:r>
              <a:rPr lang="en-US" dirty="0" smtClean="0"/>
              <a:t>i.e. 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dirty="0" err="1" smtClean="0"/>
              <a:t>beh</a:t>
            </a:r>
            <a:r>
              <a:rPr lang="en-US" dirty="0" smtClean="0"/>
              <a:t>(</a:t>
            </a:r>
            <a:r>
              <a:rPr lang="en-US" dirty="0" smtClean="0">
                <a:latin typeface="cmbxti10" pitchFamily="34" charset="0"/>
              </a:rPr>
              <a:t>x</a:t>
            </a:r>
            <a:r>
              <a:rPr lang="en-US" dirty="0" smtClean="0"/>
              <a:t>) = </a:t>
            </a:r>
            <a:r>
              <a:rPr lang="en-US" b="1" dirty="0" err="1" smtClean="0"/>
              <a:t>beh</a:t>
            </a:r>
            <a:r>
              <a:rPr lang="en-US" dirty="0" smtClean="0"/>
              <a:t>(</a:t>
            </a:r>
            <a:r>
              <a:rPr lang="en-US" dirty="0" smtClean="0">
                <a:latin typeface="cmbxti10" pitchFamily="34" charset="0"/>
              </a:rPr>
              <a:t>y</a:t>
            </a:r>
            <a:r>
              <a:rPr lang="en-US" dirty="0" smtClean="0"/>
              <a:t>)    </a:t>
            </a:r>
            <a:r>
              <a:rPr lang="en-US" dirty="0" err="1" smtClean="0"/>
              <a:t>iff</a:t>
            </a:r>
            <a:r>
              <a:rPr lang="en-US" dirty="0" smtClean="0"/>
              <a:t>    </a:t>
            </a:r>
            <a:r>
              <a:rPr lang="en-US" dirty="0" smtClean="0">
                <a:latin typeface="cmbxti10" pitchFamily="34" charset="0"/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latin typeface="cmbxti10" pitchFamily="34" charset="0"/>
              </a:rPr>
              <a:t>y</a:t>
            </a:r>
            <a:r>
              <a:rPr lang="en-US" dirty="0" smtClean="0"/>
              <a:t> are </a:t>
            </a:r>
            <a:r>
              <a:rPr lang="en-US" i="1" dirty="0" smtClean="0"/>
              <a:t>trace-equivalent</a:t>
            </a:r>
          </a:p>
          <a:p>
            <a:endParaRPr lang="en-US" dirty="0" smtClean="0"/>
          </a:p>
          <a:p>
            <a:r>
              <a:rPr lang="en-US" dirty="0" smtClean="0"/>
              <a:t>cf.   in </a:t>
            </a:r>
            <a:r>
              <a:rPr lang="en-US" dirty="0" smtClean="0">
                <a:latin typeface="cmbx10" pitchFamily="34" charset="0"/>
              </a:rPr>
              <a:t>Sets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dirty="0" err="1" smtClean="0"/>
              <a:t>beh</a:t>
            </a:r>
            <a:r>
              <a:rPr lang="en-US" dirty="0" smtClean="0"/>
              <a:t>(</a:t>
            </a:r>
            <a:r>
              <a:rPr lang="en-US" dirty="0" smtClean="0">
                <a:latin typeface="cmbxti10" pitchFamily="34" charset="0"/>
              </a:rPr>
              <a:t>x</a:t>
            </a:r>
            <a:r>
              <a:rPr lang="en-US" dirty="0" smtClean="0"/>
              <a:t>) = </a:t>
            </a:r>
            <a:r>
              <a:rPr lang="en-US" b="1" dirty="0" err="1" smtClean="0"/>
              <a:t>beh</a:t>
            </a:r>
            <a:r>
              <a:rPr lang="en-US" dirty="0" smtClean="0"/>
              <a:t>(</a:t>
            </a:r>
            <a:r>
              <a:rPr lang="en-US" dirty="0" smtClean="0">
                <a:latin typeface="cmbxti10" pitchFamily="34" charset="0"/>
              </a:rPr>
              <a:t>y</a:t>
            </a:r>
            <a:r>
              <a:rPr lang="en-US" dirty="0" smtClean="0"/>
              <a:t>)    </a:t>
            </a:r>
            <a:r>
              <a:rPr lang="en-US" dirty="0" err="1" smtClean="0"/>
              <a:t>iff</a:t>
            </a:r>
            <a:r>
              <a:rPr lang="en-US" dirty="0" smtClean="0"/>
              <a:t>    </a:t>
            </a:r>
            <a:r>
              <a:rPr lang="en-US" dirty="0" smtClean="0">
                <a:latin typeface="cmbxti10" pitchFamily="34" charset="0"/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latin typeface="cmbxti10" pitchFamily="34" charset="0"/>
              </a:rPr>
              <a:t>y</a:t>
            </a:r>
            <a:r>
              <a:rPr lang="en-US" dirty="0" smtClean="0"/>
              <a:t> are </a:t>
            </a:r>
            <a:r>
              <a:rPr lang="en-US" i="1" dirty="0" err="1" smtClean="0"/>
              <a:t>bisimilar</a:t>
            </a:r>
            <a:endParaRPr 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Trace semantics via </a:t>
            </a:r>
            <a:r>
              <a:rPr lang="en-US" dirty="0" err="1" smtClean="0"/>
              <a:t>coinduction</a:t>
            </a:r>
            <a:r>
              <a:rPr lang="en-US" dirty="0" smtClean="0"/>
              <a:t> in </a:t>
            </a:r>
            <a:r>
              <a:rPr lang="en-US" dirty="0" err="1" smtClean="0">
                <a:latin typeface="cmbxti10" pitchFamily="34" charset="0"/>
              </a:rPr>
              <a:t>Kl</a:t>
            </a:r>
            <a:r>
              <a:rPr lang="en-US" dirty="0" smtClean="0"/>
              <a:t>(</a:t>
            </a:r>
            <a:r>
              <a:rPr lang="en-US" dirty="0" smtClean="0">
                <a:latin typeface="cmbxti10" pitchFamily="34" charset="0"/>
              </a:rPr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図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2143116"/>
            <a:ext cx="3571900" cy="1335872"/>
          </a:xfrm>
          <a:prstGeom prst="rect">
            <a:avLst/>
          </a:prstGeom>
          <a:noFill/>
        </p:spPr>
      </p:pic>
      <p:pic>
        <p:nvPicPr>
          <p:cNvPr id="8" name="図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2500306"/>
            <a:ext cx="1620820" cy="428628"/>
          </a:xfrm>
          <a:prstGeom prst="rect">
            <a:avLst/>
          </a:prstGeom>
          <a:noFill/>
        </p:spPr>
      </p:pic>
      <p:sp>
        <p:nvSpPr>
          <p:cNvPr id="9" name="円形吹き出し 8"/>
          <p:cNvSpPr/>
          <p:nvPr/>
        </p:nvSpPr>
        <p:spPr>
          <a:xfrm>
            <a:off x="2786050" y="1000108"/>
            <a:ext cx="3286148" cy="1000132"/>
          </a:xfrm>
          <a:prstGeom prst="wedgeEllipseCallout">
            <a:avLst>
              <a:gd name="adj1" fmla="val -23663"/>
              <a:gd name="adj2" fmla="val 6172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mbxti10" pitchFamily="34" charset="0"/>
              </a:rPr>
              <a:t>F</a:t>
            </a:r>
            <a:r>
              <a:rPr lang="en-US" sz="2000" dirty="0" smtClean="0"/>
              <a:t>: parameter 1</a:t>
            </a:r>
          </a:p>
          <a:p>
            <a:pPr algn="ctr"/>
            <a:r>
              <a:rPr lang="en-US" sz="2000" dirty="0" smtClean="0"/>
              <a:t>“transition-type”</a:t>
            </a:r>
          </a:p>
        </p:txBody>
      </p:sp>
      <p:sp>
        <p:nvSpPr>
          <p:cNvPr id="10" name="円形吹き出し 9"/>
          <p:cNvSpPr/>
          <p:nvPr/>
        </p:nvSpPr>
        <p:spPr>
          <a:xfrm>
            <a:off x="5857884" y="3000372"/>
            <a:ext cx="2928958" cy="785818"/>
          </a:xfrm>
          <a:prstGeom prst="wedgeEllipseCallout">
            <a:avLst>
              <a:gd name="adj1" fmla="val -24008"/>
              <a:gd name="adj2" fmla="val -6865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mbxti10" pitchFamily="34" charset="0"/>
              </a:rPr>
              <a:t>T</a:t>
            </a:r>
            <a:r>
              <a:rPr lang="en-US" sz="2000" dirty="0" smtClean="0"/>
              <a:t>: parameter 2</a:t>
            </a:r>
          </a:p>
          <a:p>
            <a:pPr algn="ctr"/>
            <a:r>
              <a:rPr lang="en-US" sz="2000" dirty="0" smtClean="0"/>
              <a:t>“branching-type”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90944"/>
          </a:xfrm>
        </p:spPr>
        <p:txBody>
          <a:bodyPr/>
          <a:lstStyle/>
          <a:p>
            <a:r>
              <a:rPr kumimoji="1" lang="en-US" altLang="ja-JP" i="1" dirty="0" smtClean="0"/>
              <a:t>LTS with </a:t>
            </a:r>
            <a:r>
              <a:rPr lang="en-US" altLang="ja-JP" dirty="0" smtClean="0">
                <a:sym typeface="Wingdings"/>
              </a:rPr>
              <a:t> as a </a:t>
            </a:r>
            <a:r>
              <a:rPr lang="en-US" altLang="ja-JP" dirty="0" err="1" smtClean="0">
                <a:sym typeface="Wingdings"/>
              </a:rPr>
              <a:t>coalgebra</a:t>
            </a:r>
            <a:r>
              <a:rPr lang="en-US" altLang="ja-JP" dirty="0" smtClean="0">
                <a:sym typeface="Wingdings"/>
              </a:rPr>
              <a:t>		</a:t>
            </a:r>
          </a:p>
          <a:p>
            <a:endParaRPr lang="en-US" altLang="ja-JP" dirty="0" smtClean="0">
              <a:sym typeface="Wingdings"/>
            </a:endParaRPr>
          </a:p>
          <a:p>
            <a:endParaRPr lang="en-US" altLang="ja-JP" dirty="0" smtClean="0">
              <a:sym typeface="Wingdings"/>
            </a:endParaRPr>
          </a:p>
          <a:p>
            <a:endParaRPr lang="en-US" altLang="ja-JP" dirty="0" smtClean="0">
              <a:sym typeface="Wingdings"/>
            </a:endParaRPr>
          </a:p>
          <a:p>
            <a:endParaRPr lang="en-US" altLang="ja-JP" dirty="0" smtClean="0">
              <a:sym typeface="Wingdings"/>
            </a:endParaRPr>
          </a:p>
          <a:p>
            <a:pPr lvl="1"/>
            <a:endParaRPr lang="en-US" altLang="ja-JP" dirty="0" smtClean="0">
              <a:sym typeface="Wingdings"/>
            </a:endParaRPr>
          </a:p>
          <a:p>
            <a:pPr lvl="1"/>
            <a:endParaRPr lang="en-US" altLang="ja-JP" dirty="0" smtClean="0">
              <a:sym typeface="Wingdings"/>
            </a:endParaRPr>
          </a:p>
          <a:p>
            <a:pPr>
              <a:buNone/>
            </a:pPr>
            <a:endParaRPr kumimoji="1" lang="en-US" altLang="ja-JP" dirty="0" smtClean="0">
              <a:sym typeface="Wingdings"/>
            </a:endParaRPr>
          </a:p>
          <a:p>
            <a:endParaRPr lang="en-US" altLang="ja-JP" dirty="0" smtClean="0">
              <a:sym typeface="Wingdings"/>
            </a:endParaRPr>
          </a:p>
          <a:p>
            <a:endParaRPr kumimoji="1" lang="en-US" altLang="ja-JP" dirty="0" smtClean="0">
              <a:sym typeface="Wingdings"/>
            </a:endParaRPr>
          </a:p>
          <a:p>
            <a:endParaRPr lang="en-US" altLang="ja-JP" dirty="0" smtClean="0">
              <a:sym typeface="Wingdings"/>
            </a:endParaRP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24" name="角丸四角形 23"/>
          <p:cNvSpPr/>
          <p:nvPr/>
        </p:nvSpPr>
        <p:spPr>
          <a:xfrm>
            <a:off x="6460384" y="4572008"/>
            <a:ext cx="500066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</p:txBody>
      </p:sp>
      <p:sp>
        <p:nvSpPr>
          <p:cNvPr id="23" name="角丸四角形 22"/>
          <p:cNvSpPr/>
          <p:nvPr/>
        </p:nvSpPr>
        <p:spPr>
          <a:xfrm>
            <a:off x="2023479" y="3969508"/>
            <a:ext cx="1857388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</p:txBody>
      </p:sp>
      <p:sp>
        <p:nvSpPr>
          <p:cNvPr id="13" name="角丸四角形 12"/>
          <p:cNvSpPr/>
          <p:nvPr/>
        </p:nvSpPr>
        <p:spPr>
          <a:xfrm>
            <a:off x="2285984" y="2214554"/>
            <a:ext cx="1857388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</p:txBody>
      </p:sp>
      <p:sp>
        <p:nvSpPr>
          <p:cNvPr id="11" name="角丸四角形 10"/>
          <p:cNvSpPr/>
          <p:nvPr/>
        </p:nvSpPr>
        <p:spPr>
          <a:xfrm>
            <a:off x="1643042" y="2214554"/>
            <a:ext cx="500066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Two parameters: 		</a:t>
            </a:r>
            <a:br>
              <a:rPr lang="en-US" altLang="ja-JP" dirty="0" smtClean="0"/>
            </a:br>
            <a:r>
              <a:rPr lang="en-US" altLang="ja-JP" sz="3600" dirty="0" smtClean="0"/>
              <a:t>separating transition-type and branching-type</a:t>
            </a:r>
            <a:endParaRPr kumimoji="1" lang="ja-JP" altLang="en-US" dirty="0"/>
          </a:p>
        </p:txBody>
      </p:sp>
      <p:pic>
        <p:nvPicPr>
          <p:cNvPr id="8" name="図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14480" y="2261127"/>
            <a:ext cx="3016838" cy="1382187"/>
          </a:xfrm>
          <a:prstGeom prst="rect">
            <a:avLst/>
          </a:prstGeom>
          <a:noFill/>
          <a:ln/>
          <a:effectLst/>
        </p:spPr>
      </p:pic>
      <p:pic>
        <p:nvPicPr>
          <p:cNvPr id="9" name="図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72132" y="2714620"/>
            <a:ext cx="1288847" cy="292919"/>
          </a:xfrm>
          <a:prstGeom prst="rect">
            <a:avLst/>
          </a:prstGeom>
          <a:noFill/>
          <a:ln/>
          <a:effectLst/>
        </p:spPr>
      </p:pic>
      <p:cxnSp>
        <p:nvCxnSpPr>
          <p:cNvPr id="15" name="直線コネクタ 14"/>
          <p:cNvCxnSpPr/>
          <p:nvPr/>
        </p:nvCxnSpPr>
        <p:spPr>
          <a:xfrm>
            <a:off x="1428728" y="3857628"/>
            <a:ext cx="5572164" cy="15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1428728" y="3927478"/>
            <a:ext cx="5572164" cy="15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07516" y="4071942"/>
            <a:ext cx="2230765" cy="1318064"/>
          </a:xfrm>
          <a:prstGeom prst="rect">
            <a:avLst/>
          </a:prstGeom>
          <a:noFill/>
          <a:ln/>
          <a:effectLst/>
        </p:spPr>
      </p:pic>
      <p:pic>
        <p:nvPicPr>
          <p:cNvPr id="27" name="図 2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87627" y="4643446"/>
            <a:ext cx="1657854" cy="428514"/>
          </a:xfrm>
          <a:prstGeom prst="rect">
            <a:avLst/>
          </a:prstGeom>
          <a:noFill/>
          <a:ln/>
          <a:effectLst/>
        </p:spPr>
      </p:pic>
      <p:sp>
        <p:nvSpPr>
          <p:cNvPr id="30" name="雲形吹き出し 29"/>
          <p:cNvSpPr/>
          <p:nvPr/>
        </p:nvSpPr>
        <p:spPr>
          <a:xfrm>
            <a:off x="3857620" y="5286364"/>
            <a:ext cx="5786478" cy="1571636"/>
          </a:xfrm>
          <a:prstGeom prst="cloudCallout">
            <a:avLst>
              <a:gd name="adj1" fmla="val -3396"/>
              <a:gd name="adj2" fmla="val -588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</p:txBody>
      </p:sp>
      <p:pic>
        <p:nvPicPr>
          <p:cNvPr id="31" name="図 3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04100" y="5643578"/>
            <a:ext cx="4411304" cy="852078"/>
          </a:xfrm>
          <a:prstGeom prst="rect">
            <a:avLst/>
          </a:prstGeom>
          <a:noFill/>
          <a:ln/>
          <a:effectLst/>
        </p:spPr>
      </p:pic>
      <p:sp>
        <p:nvSpPr>
          <p:cNvPr id="32" name="円形吹き出し 31"/>
          <p:cNvSpPr/>
          <p:nvPr/>
        </p:nvSpPr>
        <p:spPr>
          <a:xfrm>
            <a:off x="5786446" y="3000372"/>
            <a:ext cx="4143404" cy="1643074"/>
          </a:xfrm>
          <a:prstGeom prst="wedgeEllipseCallout">
            <a:avLst>
              <a:gd name="adj1" fmla="val -36264"/>
              <a:gd name="adj2" fmla="val 4386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a category where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branching is implicit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internal branching is 	unfolded away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13" grpId="0" animBg="1"/>
      <p:bldP spid="11" grpId="0" animBg="1"/>
      <p:bldP spid="30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Kleisli</a:t>
            </a:r>
            <a:r>
              <a:rPr lang="en-US" dirty="0" smtClean="0"/>
              <a:t> category </a:t>
            </a:r>
            <a:r>
              <a:rPr lang="en-US" dirty="0" err="1" smtClean="0">
                <a:latin typeface="cmbxti10" pitchFamily="34" charset="0"/>
              </a:rPr>
              <a:t>Kl</a:t>
            </a:r>
            <a:r>
              <a:rPr lang="en-US" dirty="0" smtClean="0"/>
              <a:t>(</a:t>
            </a:r>
            <a:r>
              <a:rPr lang="en-US" dirty="0" smtClean="0">
                <a:latin typeface="cmbsy10" pitchFamily="34" charset="0"/>
              </a:rPr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Objects</a:t>
            </a:r>
            <a:r>
              <a:rPr lang="en-US" dirty="0" smtClean="0"/>
              <a:t>     same as </a:t>
            </a:r>
            <a:r>
              <a:rPr lang="en-US" b="1" dirty="0" smtClean="0"/>
              <a:t>Sets</a:t>
            </a:r>
          </a:p>
          <a:p>
            <a:pPr>
              <a:buNone/>
            </a:pPr>
            <a:r>
              <a:rPr lang="en-US" b="1" u="sng" dirty="0" smtClean="0"/>
              <a:t>Arrows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r>
              <a:rPr lang="en-US" b="1" u="sng" dirty="0" smtClean="0"/>
              <a:t>Composition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" name="図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3000372"/>
            <a:ext cx="1571636" cy="290238"/>
          </a:xfrm>
          <a:prstGeom prst="rect">
            <a:avLst/>
          </a:prstGeom>
          <a:noFill/>
        </p:spPr>
      </p:pic>
      <p:sp>
        <p:nvSpPr>
          <p:cNvPr id="19" name="雲形吹き出し 18"/>
          <p:cNvSpPr/>
          <p:nvPr/>
        </p:nvSpPr>
        <p:spPr>
          <a:xfrm>
            <a:off x="4786282" y="857232"/>
            <a:ext cx="4357718" cy="1285884"/>
          </a:xfrm>
          <a:prstGeom prst="cloudCallout">
            <a:avLst>
              <a:gd name="adj1" fmla="val -75335"/>
              <a:gd name="adj2" fmla="val 54148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non-deterministic branching is implicit</a:t>
            </a:r>
          </a:p>
        </p:txBody>
      </p:sp>
      <p:grpSp>
        <p:nvGrpSpPr>
          <p:cNvPr id="6" name="グループ化 19"/>
          <p:cNvGrpSpPr/>
          <p:nvPr/>
        </p:nvGrpSpPr>
        <p:grpSpPr>
          <a:xfrm>
            <a:off x="642910" y="5143512"/>
            <a:ext cx="4929222" cy="73026"/>
            <a:chOff x="1928794" y="2857496"/>
            <a:chExt cx="4000528" cy="73026"/>
          </a:xfrm>
        </p:grpSpPr>
        <p:cxnSp>
          <p:nvCxnSpPr>
            <p:cNvPr id="21" name="直線コネクタ 20"/>
            <p:cNvCxnSpPr/>
            <p:nvPr/>
          </p:nvCxnSpPr>
          <p:spPr>
            <a:xfrm>
              <a:off x="1928794" y="2857496"/>
              <a:ext cx="4000528" cy="1588"/>
            </a:xfrm>
            <a:prstGeom prst="line">
              <a:avLst/>
            </a:prstGeom>
            <a:ln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1928794" y="2928934"/>
              <a:ext cx="4000528" cy="1588"/>
            </a:xfrm>
            <a:prstGeom prst="line">
              <a:avLst/>
            </a:prstGeom>
            <a:ln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円/楕円 22"/>
          <p:cNvSpPr/>
          <p:nvPr/>
        </p:nvSpPr>
        <p:spPr>
          <a:xfrm>
            <a:off x="9501222" y="3643290"/>
            <a:ext cx="428628" cy="4286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mmib10" pitchFamily="34" charset="0"/>
              </a:rPr>
              <a:t>x</a:t>
            </a:r>
            <a:endParaRPr lang="en-US" sz="3200" dirty="0">
              <a:latin typeface="cmmib10" pitchFamily="34" charset="0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11572924" y="2928910"/>
            <a:ext cx="428628" cy="4286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>
                <a:latin typeface="cmmib10" pitchFamily="34" charset="0"/>
              </a:rPr>
              <a:t>z</a:t>
            </a:r>
            <a:endParaRPr lang="en-US" sz="3200" dirty="0">
              <a:latin typeface="cmmib10" pitchFamily="34" charset="0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10501354" y="3214662"/>
            <a:ext cx="428628" cy="4286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mmib10" pitchFamily="34" charset="0"/>
              </a:rPr>
              <a:t>y</a:t>
            </a:r>
            <a:endParaRPr lang="en-US" sz="3200" dirty="0">
              <a:latin typeface="cmmib10" pitchFamily="34" charset="0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11572924" y="3643290"/>
            <a:ext cx="428628" cy="4286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>
                <a:latin typeface="cmmib10" pitchFamily="34" charset="0"/>
              </a:rPr>
              <a:t>z’</a:t>
            </a:r>
            <a:endParaRPr lang="en-US" sz="3200" dirty="0">
              <a:latin typeface="cmmib10" pitchFamily="34" charset="0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11572924" y="4357670"/>
            <a:ext cx="428628" cy="4286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>
                <a:latin typeface="cmmib10" pitchFamily="34" charset="0"/>
              </a:rPr>
              <a:t>z’’</a:t>
            </a:r>
            <a:endParaRPr lang="en-US" sz="3200" dirty="0">
              <a:latin typeface="cmmib10" pitchFamily="34" charset="0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10501354" y="4071918"/>
            <a:ext cx="428628" cy="4286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>
                <a:latin typeface="cmmib10" pitchFamily="34" charset="0"/>
              </a:rPr>
              <a:t>y’</a:t>
            </a:r>
            <a:endParaRPr lang="en-US" sz="3600" dirty="0">
              <a:latin typeface="cmmib10" pitchFamily="34" charset="0"/>
            </a:endParaRPr>
          </a:p>
        </p:txBody>
      </p:sp>
      <p:cxnSp>
        <p:nvCxnSpPr>
          <p:cNvPr id="30" name="直線矢印コネクタ 29"/>
          <p:cNvCxnSpPr>
            <a:stCxn id="23" idx="6"/>
            <a:endCxn id="26" idx="2"/>
          </p:cNvCxnSpPr>
          <p:nvPr/>
        </p:nvCxnSpPr>
        <p:spPr>
          <a:xfrm flipV="1">
            <a:off x="9929850" y="3428976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9" name="図 6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2905" y="5375011"/>
            <a:ext cx="5096910" cy="1268701"/>
          </a:xfrm>
          <a:prstGeom prst="rect">
            <a:avLst/>
          </a:prstGeom>
          <a:noFill/>
          <a:ln/>
          <a:effectLst/>
        </p:spPr>
      </p:pic>
      <p:cxnSp>
        <p:nvCxnSpPr>
          <p:cNvPr id="33" name="直線矢印コネクタ 32"/>
          <p:cNvCxnSpPr>
            <a:stCxn id="26" idx="6"/>
            <a:endCxn id="25" idx="2"/>
          </p:cNvCxnSpPr>
          <p:nvPr/>
        </p:nvCxnSpPr>
        <p:spPr>
          <a:xfrm flipV="1">
            <a:off x="10929982" y="3143224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7" name="図 3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7905" y="4572008"/>
            <a:ext cx="4713478" cy="555139"/>
          </a:xfrm>
          <a:prstGeom prst="rect">
            <a:avLst/>
          </a:prstGeom>
          <a:noFill/>
          <a:ln/>
          <a:effectLst/>
        </p:spPr>
      </p:pic>
      <p:cxnSp>
        <p:nvCxnSpPr>
          <p:cNvPr id="34" name="直線矢印コネクタ 33"/>
          <p:cNvCxnSpPr>
            <a:stCxn id="23" idx="6"/>
            <a:endCxn id="29" idx="2"/>
          </p:cNvCxnSpPr>
          <p:nvPr/>
        </p:nvCxnSpPr>
        <p:spPr>
          <a:xfrm>
            <a:off x="9929850" y="3857604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26" idx="6"/>
            <a:endCxn id="27" idx="2"/>
          </p:cNvCxnSpPr>
          <p:nvPr/>
        </p:nvCxnSpPr>
        <p:spPr>
          <a:xfrm>
            <a:off x="10929982" y="3428976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stCxn id="29" idx="6"/>
            <a:endCxn id="28" idx="2"/>
          </p:cNvCxnSpPr>
          <p:nvPr/>
        </p:nvCxnSpPr>
        <p:spPr>
          <a:xfrm>
            <a:off x="10929982" y="4286232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7" name="円/楕円 46"/>
          <p:cNvSpPr/>
          <p:nvPr/>
        </p:nvSpPr>
        <p:spPr>
          <a:xfrm>
            <a:off x="9572660" y="5714992"/>
            <a:ext cx="428628" cy="4286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mmib10" pitchFamily="34" charset="0"/>
              </a:rPr>
              <a:t>x</a:t>
            </a:r>
            <a:endParaRPr lang="en-US" sz="3200" dirty="0">
              <a:latin typeface="cmmib10" pitchFamily="34" charset="0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11644362" y="5000612"/>
            <a:ext cx="428628" cy="4286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>
                <a:latin typeface="cmmib10" pitchFamily="34" charset="0"/>
              </a:rPr>
              <a:t>z</a:t>
            </a:r>
            <a:endParaRPr lang="en-US" sz="3200" dirty="0">
              <a:latin typeface="cmmib10" pitchFamily="34" charset="0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11644362" y="5714992"/>
            <a:ext cx="428628" cy="4286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>
                <a:latin typeface="cmmib10" pitchFamily="34" charset="0"/>
              </a:rPr>
              <a:t>z’</a:t>
            </a:r>
            <a:endParaRPr lang="en-US" sz="3200" dirty="0">
              <a:latin typeface="cmmib10" pitchFamily="34" charset="0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11644362" y="6429372"/>
            <a:ext cx="428628" cy="4286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>
                <a:latin typeface="cmmib10" pitchFamily="34" charset="0"/>
              </a:rPr>
              <a:t>z’’</a:t>
            </a:r>
            <a:endParaRPr lang="en-US" sz="3200" dirty="0">
              <a:latin typeface="cmmib10" pitchFamily="34" charset="0"/>
            </a:endParaRPr>
          </a:p>
        </p:txBody>
      </p:sp>
      <p:cxnSp>
        <p:nvCxnSpPr>
          <p:cNvPr id="54" name="直線矢印コネクタ 53"/>
          <p:cNvCxnSpPr>
            <a:stCxn id="47" idx="6"/>
            <a:endCxn id="48" idx="2"/>
          </p:cNvCxnSpPr>
          <p:nvPr/>
        </p:nvCxnSpPr>
        <p:spPr>
          <a:xfrm flipV="1">
            <a:off x="10001288" y="5214926"/>
            <a:ext cx="164307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>
            <a:stCxn id="47" idx="6"/>
            <a:endCxn id="50" idx="2"/>
          </p:cNvCxnSpPr>
          <p:nvPr/>
        </p:nvCxnSpPr>
        <p:spPr>
          <a:xfrm>
            <a:off x="10001288" y="5929306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>
            <a:stCxn id="47" idx="6"/>
            <a:endCxn id="51" idx="2"/>
          </p:cNvCxnSpPr>
          <p:nvPr/>
        </p:nvCxnSpPr>
        <p:spPr>
          <a:xfrm>
            <a:off x="10001288" y="5929306"/>
            <a:ext cx="164307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1" name="図 60" descr="flattenedBranching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2881" y="5072074"/>
            <a:ext cx="2505399" cy="1785926"/>
          </a:xfrm>
          <a:prstGeom prst="rect">
            <a:avLst/>
          </a:prstGeom>
        </p:spPr>
      </p:pic>
      <p:pic>
        <p:nvPicPr>
          <p:cNvPr id="62" name="図 61" descr="twoFoldBranching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7950" y="2922854"/>
            <a:ext cx="2500330" cy="1782313"/>
          </a:xfrm>
          <a:prstGeom prst="rect">
            <a:avLst/>
          </a:prstGeom>
        </p:spPr>
      </p:pic>
      <p:cxnSp>
        <p:nvCxnSpPr>
          <p:cNvPr id="63" name="直線矢印コネクタ 62"/>
          <p:cNvCxnSpPr/>
          <p:nvPr/>
        </p:nvCxnSpPr>
        <p:spPr>
          <a:xfrm rot="5400000">
            <a:off x="7179488" y="5036354"/>
            <a:ext cx="928693" cy="1588"/>
          </a:xfrm>
          <a:prstGeom prst="straightConnector1">
            <a:avLst/>
          </a:prstGeom>
          <a:ln w="76200">
            <a:solidFill>
              <a:schemeClr val="accent4"/>
            </a:solidFill>
            <a:headEnd type="oval" w="lg" len="sm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7000892" y="464344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MT Extra"/>
                <a:sym typeface="MT Extra"/>
              </a:rPr>
              <a:t></a:t>
            </a:r>
            <a:endParaRPr lang="en-US" sz="3200" b="1" dirty="0">
              <a:latin typeface="MT Extra"/>
            </a:endParaRPr>
          </a:p>
        </p:txBody>
      </p:sp>
      <p:sp>
        <p:nvSpPr>
          <p:cNvPr id="68" name="雲形吹き出し 67"/>
          <p:cNvSpPr/>
          <p:nvPr/>
        </p:nvSpPr>
        <p:spPr>
          <a:xfrm>
            <a:off x="2143108" y="3429000"/>
            <a:ext cx="4357718" cy="1285884"/>
          </a:xfrm>
          <a:prstGeom prst="cloudCallout">
            <a:avLst>
              <a:gd name="adj1" fmla="val 58959"/>
              <a:gd name="adj2" fmla="val 70553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inner branching str. is unfolded away</a:t>
            </a:r>
          </a:p>
        </p:txBody>
      </p:sp>
      <p:pic>
        <p:nvPicPr>
          <p:cNvPr id="41" name="図 4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57356" y="2214554"/>
            <a:ext cx="3807069" cy="73856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7" grpId="0"/>
      <p:bldP spid="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Monad for branching</a:t>
            </a:r>
            <a:endParaRPr 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214281" y="1600200"/>
          <a:ext cx="8472519" cy="5072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3"/>
                <a:gridCol w="2500330"/>
                <a:gridCol w="2571768"/>
                <a:gridCol w="1685908"/>
              </a:tblGrid>
              <a:tr h="12169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monad</a:t>
                      </a:r>
                      <a:r>
                        <a:rPr lang="en-US" sz="2000" dirty="0" smtClean="0"/>
                        <a:t> is a </a:t>
                      </a:r>
                      <a:r>
                        <a:rPr lang="en-US" sz="2000" dirty="0" err="1" smtClean="0"/>
                        <a:t>functor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smtClean="0">
                          <a:latin typeface="cmmi10"/>
                        </a:rPr>
                        <a:t>T</a:t>
                      </a:r>
                      <a:r>
                        <a:rPr lang="en-US" sz="2000" dirty="0" smtClean="0"/>
                        <a:t> equipped with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baseline="0" dirty="0" smtClean="0"/>
                        <a:t>P</a:t>
                      </a:r>
                    </a:p>
                    <a:p>
                      <a:pPr algn="ctr"/>
                      <a:r>
                        <a:rPr lang="en-US" sz="2400" baseline="0" dirty="0" err="1" smtClean="0"/>
                        <a:t>powerset</a:t>
                      </a:r>
                      <a:r>
                        <a:rPr lang="en-US" sz="2400" baseline="0" dirty="0" smtClean="0"/>
                        <a:t> monad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D</a:t>
                      </a:r>
                    </a:p>
                    <a:p>
                      <a:pPr algn="ctr"/>
                      <a:r>
                        <a:rPr lang="en-US" sz="2000" i="0" dirty="0" err="1" smtClean="0"/>
                        <a:t>subdistribution</a:t>
                      </a:r>
                      <a:r>
                        <a:rPr lang="en-US" sz="2000" i="0" baseline="0" dirty="0" smtClean="0"/>
                        <a:t> monad</a:t>
                      </a:r>
                      <a:endParaRPr lang="en-US" sz="20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dirty="0" smtClean="0"/>
                        <a:t>intuition</a:t>
                      </a:r>
                      <a:endParaRPr lang="en-US" sz="2000" i="0" dirty="0"/>
                    </a:p>
                  </a:txBody>
                  <a:tcPr anchor="ctr"/>
                </a:tc>
              </a:tr>
              <a:tr h="18418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“unit”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singleton</a:t>
                      </a:r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“Dirac distr.”</a:t>
                      </a:r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trivial branching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1600" baseline="0" dirty="0" smtClean="0"/>
                        <a:t>(with one choice)</a:t>
                      </a:r>
                      <a:endParaRPr lang="en-US" sz="2400" dirty="0"/>
                    </a:p>
                  </a:txBody>
                  <a:tcPr anchor="ctr"/>
                </a:tc>
              </a:tr>
              <a:tr h="184186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“multiplication”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union</a:t>
                      </a:r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throwing</a:t>
                      </a:r>
                      <a:r>
                        <a:rPr lang="en-US" sz="1600" b="1" baseline="0" dirty="0" smtClean="0"/>
                        <a:t> internal branching away </a:t>
                      </a:r>
                      <a:r>
                        <a:rPr lang="en-US" sz="1600" baseline="0" dirty="0" smtClean="0"/>
                        <a:t>by flattening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図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926818"/>
            <a:ext cx="1428981" cy="288000"/>
          </a:xfrm>
          <a:prstGeom prst="rect">
            <a:avLst/>
          </a:prstGeom>
          <a:noFill/>
        </p:spPr>
      </p:pic>
      <p:pic>
        <p:nvPicPr>
          <p:cNvPr id="8" name="図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5929330"/>
            <a:ext cx="1641443" cy="252000"/>
          </a:xfrm>
          <a:prstGeom prst="rect">
            <a:avLst/>
          </a:prstGeom>
          <a:noFill/>
        </p:spPr>
      </p:pic>
      <p:pic>
        <p:nvPicPr>
          <p:cNvPr id="14" name="図 1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3643314"/>
            <a:ext cx="1714512" cy="666261"/>
          </a:xfrm>
          <a:prstGeom prst="rect">
            <a:avLst/>
          </a:prstGeom>
          <a:noFill/>
        </p:spPr>
      </p:pic>
      <p:pic>
        <p:nvPicPr>
          <p:cNvPr id="16" name="図 1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5286388"/>
            <a:ext cx="2428892" cy="482184"/>
          </a:xfrm>
          <a:prstGeom prst="rect">
            <a:avLst/>
          </a:prstGeom>
          <a:noFill/>
        </p:spPr>
      </p:pic>
      <p:pic>
        <p:nvPicPr>
          <p:cNvPr id="19" name="図 1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00628" y="3571876"/>
            <a:ext cx="1157044" cy="819187"/>
          </a:xfrm>
          <a:prstGeom prst="rect">
            <a:avLst/>
          </a:prstGeom>
          <a:noFill/>
          <a:ln/>
          <a:effectLst/>
        </p:spPr>
      </p:pic>
      <p:pic>
        <p:nvPicPr>
          <p:cNvPr id="22" name="図 2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4929198"/>
            <a:ext cx="1718787" cy="144000"/>
          </a:xfrm>
          <a:prstGeom prst="rect">
            <a:avLst/>
          </a:prstGeom>
          <a:noFill/>
        </p:spPr>
      </p:pic>
      <p:sp>
        <p:nvSpPr>
          <p:cNvPr id="20" name="正方形/長方形 19"/>
          <p:cNvSpPr/>
          <p:nvPr/>
        </p:nvSpPr>
        <p:spPr>
          <a:xfrm>
            <a:off x="7000892" y="1428736"/>
            <a:ext cx="2571768" cy="5429264"/>
          </a:xfrm>
          <a:prstGeom prst="rect">
            <a:avLst/>
          </a:prstGeom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 smtClean="0"/>
          </a:p>
        </p:txBody>
      </p:sp>
      <p:sp>
        <p:nvSpPr>
          <p:cNvPr id="21" name="左矢印 20"/>
          <p:cNvSpPr/>
          <p:nvPr/>
        </p:nvSpPr>
        <p:spPr>
          <a:xfrm>
            <a:off x="7000892" y="3000372"/>
            <a:ext cx="2286016" cy="1857388"/>
          </a:xfrm>
          <a:prstGeom prst="leftArrow">
            <a:avLst>
              <a:gd name="adj1" fmla="val 64441"/>
              <a:gd name="adj2" fmla="val 29651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smtClean="0"/>
              <a:t>Trivial branching </a:t>
            </a:r>
          </a:p>
          <a:p>
            <a:pPr algn="ctr"/>
            <a:r>
              <a:rPr lang="en-US" sz="1400" dirty="0" smtClean="0"/>
              <a:t>(with only one choice)</a:t>
            </a:r>
          </a:p>
        </p:txBody>
      </p:sp>
      <p:sp>
        <p:nvSpPr>
          <p:cNvPr id="9" name="円形吹き出し 8"/>
          <p:cNvSpPr/>
          <p:nvPr/>
        </p:nvSpPr>
        <p:spPr>
          <a:xfrm>
            <a:off x="4286248" y="-500090"/>
            <a:ext cx="5429288" cy="2071678"/>
          </a:xfrm>
          <a:prstGeom prst="wedgeEllipseCallout">
            <a:avLst>
              <a:gd name="adj1" fmla="val -18498"/>
              <a:gd name="adj2" fmla="val 56668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 </a:t>
            </a:r>
          </a:p>
        </p:txBody>
      </p:sp>
      <p:sp>
        <p:nvSpPr>
          <p:cNvPr id="23" name="左矢印 22"/>
          <p:cNvSpPr/>
          <p:nvPr/>
        </p:nvSpPr>
        <p:spPr>
          <a:xfrm>
            <a:off x="7000892" y="4857760"/>
            <a:ext cx="2286016" cy="1857388"/>
          </a:xfrm>
          <a:prstGeom prst="leftArrow">
            <a:avLst>
              <a:gd name="adj1" fmla="val 73631"/>
              <a:gd name="adj2" fmla="val 29651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Forgetting internal branching </a:t>
            </a:r>
          </a:p>
          <a:p>
            <a:pPr algn="ctr"/>
            <a:r>
              <a:rPr lang="en-US" sz="1400" dirty="0" smtClean="0"/>
              <a:t>(by flattening)</a:t>
            </a:r>
          </a:p>
        </p:txBody>
      </p:sp>
      <p:pic>
        <p:nvPicPr>
          <p:cNvPr id="11" name="図 10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500042"/>
            <a:ext cx="2964943" cy="70931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786710" y="142852"/>
            <a:ext cx="1119416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 descr="C:\Users\ichiro\Documents\talks\dirac.png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786190"/>
            <a:ext cx="790589" cy="1009735"/>
          </a:xfrm>
          <a:prstGeom prst="rect">
            <a:avLst/>
          </a:prstGeom>
          <a:noFill/>
        </p:spPr>
      </p:pic>
      <p:pic>
        <p:nvPicPr>
          <p:cNvPr id="25" name="図 2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2" y="5170160"/>
            <a:ext cx="2357454" cy="473418"/>
          </a:xfrm>
          <a:prstGeom prst="rect">
            <a:avLst/>
          </a:prstGeom>
          <a:noFill/>
        </p:spPr>
      </p:pic>
      <p:pic>
        <p:nvPicPr>
          <p:cNvPr id="27" name="図 26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5786454"/>
            <a:ext cx="2286016" cy="754754"/>
          </a:xfrm>
          <a:prstGeom prst="rect">
            <a:avLst/>
          </a:prstGeom>
          <a:noFill/>
        </p:spPr>
      </p:pic>
      <p:pic>
        <p:nvPicPr>
          <p:cNvPr id="29" name="図 28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9" y="5890528"/>
            <a:ext cx="2214577" cy="681744"/>
          </a:xfrm>
          <a:prstGeom prst="rect">
            <a:avLst/>
          </a:prstGeom>
          <a:noFill/>
        </p:spPr>
      </p:pic>
      <p:sp>
        <p:nvSpPr>
          <p:cNvPr id="17" name="正方形/長方形 16"/>
          <p:cNvSpPr/>
          <p:nvPr/>
        </p:nvSpPr>
        <p:spPr>
          <a:xfrm>
            <a:off x="1928794" y="1428736"/>
            <a:ext cx="2500330" cy="5429264"/>
          </a:xfrm>
          <a:prstGeom prst="rect">
            <a:avLst/>
          </a:prstGeom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 smtClean="0"/>
          </a:p>
        </p:txBody>
      </p:sp>
      <p:sp>
        <p:nvSpPr>
          <p:cNvPr id="18" name="正方形/長方形 17"/>
          <p:cNvSpPr/>
          <p:nvPr/>
        </p:nvSpPr>
        <p:spPr>
          <a:xfrm>
            <a:off x="4429124" y="1428736"/>
            <a:ext cx="2571768" cy="5429264"/>
          </a:xfrm>
          <a:prstGeom prst="rect">
            <a:avLst/>
          </a:prstGeom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 smtClean="0"/>
          </a:p>
        </p:txBody>
      </p:sp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23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semantics via </a:t>
            </a:r>
            <a:r>
              <a:rPr lang="en-US" dirty="0" err="1" smtClean="0"/>
              <a:t>coinduction</a:t>
            </a:r>
            <a:endParaRPr lang="en-US" dirty="0"/>
          </a:p>
        </p:txBody>
      </p:sp>
      <p:pic>
        <p:nvPicPr>
          <p:cNvPr id="10" name="図 9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1644078" y="1500174"/>
            <a:ext cx="4212768" cy="1582230"/>
          </a:xfrm>
          <a:prstGeom prst="rect">
            <a:avLst/>
          </a:prstGeom>
          <a:noFill/>
          <a:ln/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6286512" y="178592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 </a:t>
            </a:r>
            <a:r>
              <a:rPr lang="en-US" sz="3600" dirty="0" err="1" smtClean="0">
                <a:latin typeface="cmbxti10" pitchFamily="34" charset="0"/>
              </a:rPr>
              <a:t>Kl</a:t>
            </a:r>
            <a:r>
              <a:rPr lang="en-US" sz="3600" b="1" dirty="0" smtClean="0"/>
              <a:t>(</a:t>
            </a:r>
            <a:r>
              <a:rPr lang="en-US" sz="3600" dirty="0" smtClean="0">
                <a:latin typeface="cmbxti10" pitchFamily="34" charset="0"/>
              </a:rPr>
              <a:t>T</a:t>
            </a:r>
            <a:r>
              <a:rPr lang="en-US" sz="3600" b="1" dirty="0" smtClean="0"/>
              <a:t>)</a:t>
            </a:r>
            <a:endParaRPr lang="en-US" sz="3600" i="1" dirty="0"/>
          </a:p>
        </p:txBody>
      </p:sp>
      <p:sp>
        <p:nvSpPr>
          <p:cNvPr id="6" name="円形吹き出し 5"/>
          <p:cNvSpPr/>
          <p:nvPr/>
        </p:nvSpPr>
        <p:spPr>
          <a:xfrm>
            <a:off x="5786446" y="2428868"/>
            <a:ext cx="3857652" cy="1857388"/>
          </a:xfrm>
          <a:prstGeom prst="wedgeEllipseCallout">
            <a:avLst>
              <a:gd name="adj1" fmla="val -21231"/>
              <a:gd name="adj2" fmla="val -5593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err="1" smtClean="0"/>
              <a:t>Kleisli</a:t>
            </a:r>
            <a:r>
              <a:rPr lang="en-US" sz="3200" b="1" dirty="0" smtClean="0"/>
              <a:t> category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branching is implicit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internal branching is unfolded</a:t>
            </a:r>
            <a:r>
              <a:rPr lang="en-US" b="1" dirty="0" smtClean="0"/>
              <a:t> </a:t>
            </a:r>
            <a:endParaRPr lang="en-US" sz="1400" dirty="0" smtClean="0"/>
          </a:p>
        </p:txBody>
      </p:sp>
      <p:sp>
        <p:nvSpPr>
          <p:cNvPr id="19" name="コンテンツ プレースホルダ 18"/>
          <p:cNvSpPr>
            <a:spLocks noGrp="1"/>
          </p:cNvSpPr>
          <p:nvPr>
            <p:ph idx="1"/>
          </p:nvPr>
        </p:nvSpPr>
        <p:spPr>
          <a:xfrm>
            <a:off x="428596" y="3714752"/>
            <a:ext cx="8229600" cy="2625725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Commutativity</a:t>
            </a:r>
            <a:r>
              <a:rPr lang="en-US" sz="2800" b="1" dirty="0" smtClean="0"/>
              <a:t> of the diagram</a:t>
            </a:r>
          </a:p>
          <a:p>
            <a:pPr>
              <a:buNone/>
            </a:pPr>
            <a:r>
              <a:rPr lang="en-US" sz="2800" dirty="0" smtClean="0"/>
              <a:t>		amounts to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b="1" dirty="0" smtClean="0"/>
              <a:t>the (conventional) definition of trace semantics</a:t>
            </a:r>
          </a:p>
          <a:p>
            <a:pPr>
              <a:buNone/>
            </a:pPr>
            <a:r>
              <a:rPr lang="en-US" sz="2800" b="1" dirty="0" smtClean="0"/>
              <a:t>		</a:t>
            </a:r>
            <a:r>
              <a:rPr lang="en-US" sz="2800" dirty="0" smtClean="0"/>
              <a:t>such as </a:t>
            </a:r>
            <a:endParaRPr lang="en-US" sz="2800" b="1" dirty="0"/>
          </a:p>
        </p:txBody>
      </p:sp>
      <p:sp>
        <p:nvSpPr>
          <p:cNvPr id="20" name="雲形吹き出し 19"/>
          <p:cNvSpPr/>
          <p:nvPr/>
        </p:nvSpPr>
        <p:spPr>
          <a:xfrm>
            <a:off x="3500430" y="-285776"/>
            <a:ext cx="6643734" cy="1857364"/>
          </a:xfrm>
          <a:prstGeom prst="cloudCallout">
            <a:avLst>
              <a:gd name="adj1" fmla="val -15438"/>
              <a:gd name="adj2" fmla="val 6573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is the final </a:t>
            </a:r>
            <a:r>
              <a:rPr lang="en-US" sz="2800" dirty="0" err="1" smtClean="0"/>
              <a:t>coalgebra</a:t>
            </a:r>
            <a:r>
              <a:rPr lang="en-US" sz="2800" dirty="0" smtClean="0"/>
              <a:t> in a </a:t>
            </a:r>
            <a:r>
              <a:rPr lang="en-US" sz="2800" dirty="0" err="1" smtClean="0"/>
              <a:t>Kleisli</a:t>
            </a:r>
            <a:r>
              <a:rPr lang="en-US" sz="2800" dirty="0" smtClean="0"/>
              <a:t> category?</a:t>
            </a:r>
          </a:p>
        </p:txBody>
      </p:sp>
      <p:pic>
        <p:nvPicPr>
          <p:cNvPr id="9" name="図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43240" y="5357826"/>
            <a:ext cx="5070352" cy="103460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</a:t>
            </a:r>
            <a:r>
              <a:rPr lang="en-US" dirty="0" err="1" smtClean="0"/>
              <a:t>coalgebra</a:t>
            </a:r>
            <a:r>
              <a:rPr lang="en-US" dirty="0" smtClean="0"/>
              <a:t> in a </a:t>
            </a:r>
            <a:r>
              <a:rPr lang="en-US" dirty="0" err="1" smtClean="0"/>
              <a:t>Kleisli</a:t>
            </a:r>
            <a:r>
              <a:rPr lang="en-US" dirty="0" smtClean="0"/>
              <a:t> category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Theorem  </a:t>
            </a:r>
          </a:p>
          <a:p>
            <a:pPr>
              <a:buNone/>
            </a:pPr>
            <a:r>
              <a:rPr lang="en-US" dirty="0" smtClean="0"/>
              <a:t>	A final </a:t>
            </a:r>
            <a:r>
              <a:rPr lang="en-US" dirty="0" err="1" smtClean="0"/>
              <a:t>coalgebra</a:t>
            </a:r>
            <a:r>
              <a:rPr lang="en-US" dirty="0" smtClean="0"/>
              <a:t> in </a:t>
            </a:r>
            <a:r>
              <a:rPr lang="en-US" dirty="0" err="1" smtClean="0">
                <a:latin typeface="cmbxti10" pitchFamily="34" charset="0"/>
              </a:rPr>
              <a:t>Kl</a:t>
            </a:r>
            <a:r>
              <a:rPr lang="en-US" b="1" dirty="0" smtClean="0"/>
              <a:t>(</a:t>
            </a:r>
            <a:r>
              <a:rPr lang="en-US" dirty="0" smtClean="0">
                <a:latin typeface="cmbsy10" pitchFamily="34" charset="0"/>
              </a:rPr>
              <a:t>P</a:t>
            </a:r>
            <a:r>
              <a:rPr lang="en-US" b="1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is given by an initial algebra in </a:t>
            </a:r>
            <a:r>
              <a:rPr lang="en-US" b="1" dirty="0" smtClean="0"/>
              <a:t>Sets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i="1" dirty="0" smtClean="0"/>
              <a:t>Proof. </a:t>
            </a:r>
            <a:endParaRPr lang="en-US" i="1" dirty="0"/>
          </a:p>
        </p:txBody>
      </p:sp>
      <p:sp>
        <p:nvSpPr>
          <p:cNvPr id="4" name="Flowchart: Alternate Process 15"/>
          <p:cNvSpPr/>
          <p:nvPr/>
        </p:nvSpPr>
        <p:spPr>
          <a:xfrm>
            <a:off x="-7937" y="5600700"/>
            <a:ext cx="2476500" cy="1066800"/>
          </a:xfrm>
          <a:prstGeom prst="flowChartAlternateProcess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Generic Trace Semantics via </a:t>
            </a:r>
            <a:r>
              <a:rPr 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Coinduction</a:t>
            </a:r>
            <a:endParaRPr lang="en-US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IH, Bart Jacobs &amp; Ana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Sokolova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Logical Method in Comp. Sci.</a:t>
            </a:r>
          </a:p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3(4:11), 2007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図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00100" y="2928934"/>
            <a:ext cx="2445122" cy="2716803"/>
          </a:xfrm>
          <a:prstGeom prst="rect">
            <a:avLst/>
          </a:prstGeom>
          <a:noFill/>
          <a:ln/>
          <a:effectLst/>
        </p:spPr>
      </p:pic>
      <p:pic>
        <p:nvPicPr>
          <p:cNvPr id="9" name="図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4429132"/>
            <a:ext cx="4419049" cy="1600510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3929058" y="2857496"/>
            <a:ext cx="485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for a polynomial/shapely </a:t>
            </a:r>
            <a:r>
              <a:rPr lang="en-US" sz="2000" dirty="0" err="1" smtClean="0"/>
              <a:t>functor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bxti10" pitchFamily="34" charset="0"/>
              </a:rPr>
              <a:t>F</a:t>
            </a:r>
            <a:r>
              <a:rPr lang="en-US" sz="2000" dirty="0" smtClean="0"/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>
                <a:latin typeface="cmsy10"/>
              </a:rPr>
              <a:t>9</a:t>
            </a:r>
            <a:r>
              <a:rPr lang="en-US" sz="2000" dirty="0" smtClean="0"/>
              <a:t> distr. law </a:t>
            </a:r>
            <a:r>
              <a:rPr lang="en-US" sz="2000" dirty="0" smtClean="0">
                <a:latin typeface="cmbxti10" pitchFamily="34" charset="0"/>
              </a:rPr>
              <a:t>F</a:t>
            </a:r>
            <a:r>
              <a:rPr lang="en-US" sz="2000" dirty="0" smtClean="0">
                <a:latin typeface="cmbsy10" pitchFamily="34" charset="0"/>
              </a:rPr>
              <a:t>P</a:t>
            </a:r>
            <a:r>
              <a:rPr lang="en-US" sz="2000" dirty="0" smtClean="0"/>
              <a:t> =&gt; </a:t>
            </a:r>
            <a:r>
              <a:rPr lang="en-US" sz="2000" dirty="0" smtClean="0">
                <a:latin typeface="cmbsy10" pitchFamily="34" charset="0"/>
              </a:rPr>
              <a:t>P</a:t>
            </a:r>
            <a:r>
              <a:rPr lang="en-US" sz="2000" dirty="0" smtClean="0">
                <a:latin typeface="cmbxti10" pitchFamily="34" charset="0"/>
              </a:rPr>
              <a:t>F</a:t>
            </a:r>
            <a:r>
              <a:rPr lang="en-US" sz="2000" dirty="0" smtClean="0"/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which lifts </a:t>
            </a:r>
            <a:r>
              <a:rPr lang="en-US" sz="2000" dirty="0" smtClean="0">
                <a:latin typeface="cmbxti10" pitchFamily="34" charset="0"/>
              </a:rPr>
              <a:t>F</a:t>
            </a:r>
            <a:r>
              <a:rPr lang="en-US" sz="2000" dirty="0" smtClean="0"/>
              <a:t> to </a:t>
            </a:r>
            <a:r>
              <a:rPr lang="en-US" sz="2000" dirty="0" smtClean="0">
                <a:latin typeface="cmbxti10" pitchFamily="34" charset="0"/>
              </a:rPr>
              <a:t>F</a:t>
            </a:r>
            <a:r>
              <a:rPr lang="en-US" sz="2000" baseline="-25000" dirty="0" smtClean="0">
                <a:latin typeface="cmbsy10" pitchFamily="34" charset="0"/>
              </a:rPr>
              <a:t>P</a:t>
            </a:r>
            <a:r>
              <a:rPr lang="en-US" sz="2000" dirty="0" smtClean="0"/>
              <a:t> : </a:t>
            </a:r>
            <a:r>
              <a:rPr lang="en-US" sz="2000" dirty="0" err="1" smtClean="0">
                <a:latin typeface="cmbxti10" pitchFamily="34" charset="0"/>
              </a:rPr>
              <a:t>Kl</a:t>
            </a:r>
            <a:r>
              <a:rPr lang="en-US" sz="2000" b="1" dirty="0" smtClean="0"/>
              <a:t>(</a:t>
            </a:r>
            <a:r>
              <a:rPr lang="en-US" sz="2000" dirty="0" smtClean="0">
                <a:latin typeface="cmbsy10" pitchFamily="34" charset="0"/>
              </a:rPr>
              <a:t>P</a:t>
            </a:r>
            <a:r>
              <a:rPr lang="en-US" sz="2000" b="1" dirty="0" smtClean="0"/>
              <a:t>) -&gt; </a:t>
            </a:r>
            <a:r>
              <a:rPr lang="en-US" sz="2000" dirty="0" err="1" smtClean="0">
                <a:latin typeface="cmbxti10" pitchFamily="34" charset="0"/>
              </a:rPr>
              <a:t>Kl</a:t>
            </a:r>
            <a:r>
              <a:rPr lang="en-US" sz="2000" b="1" dirty="0" smtClean="0"/>
              <a:t>(</a:t>
            </a:r>
            <a:r>
              <a:rPr lang="en-US" sz="2000" dirty="0" smtClean="0">
                <a:latin typeface="cmbsy10" pitchFamily="34" charset="0"/>
              </a:rPr>
              <a:t>P</a:t>
            </a:r>
            <a:r>
              <a:rPr lang="en-US" sz="2000" b="1" dirty="0" smtClean="0"/>
              <a:t>)</a:t>
            </a:r>
            <a:endParaRPr lang="en-US" sz="2000" dirty="0"/>
          </a:p>
        </p:txBody>
      </p:sp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</a:t>
            </a:r>
            <a:r>
              <a:rPr lang="en-US" dirty="0" err="1" smtClean="0"/>
              <a:t>coalgebra</a:t>
            </a:r>
            <a:r>
              <a:rPr lang="en-US" dirty="0" smtClean="0"/>
              <a:t> in a </a:t>
            </a:r>
            <a:r>
              <a:rPr lang="en-US" dirty="0" err="1" smtClean="0"/>
              <a:t>Kleisli</a:t>
            </a:r>
            <a:r>
              <a:rPr lang="en-US" dirty="0" smtClean="0"/>
              <a:t> category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Theorem</a:t>
            </a:r>
            <a:r>
              <a:rPr lang="en-US" b="1" dirty="0" smtClean="0"/>
              <a:t>   </a:t>
            </a:r>
          </a:p>
          <a:p>
            <a:pPr lvl="1">
              <a:buNone/>
            </a:pPr>
            <a:r>
              <a:rPr lang="en-US" b="1" dirty="0" smtClean="0">
                <a:latin typeface="cmmi10"/>
              </a:rPr>
              <a:t>T</a:t>
            </a:r>
            <a:r>
              <a:rPr lang="en-US" dirty="0" smtClean="0"/>
              <a:t> :  a comm. monad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  <a:r>
              <a:rPr lang="en-US" dirty="0" err="1" smtClean="0">
                <a:latin typeface="cmbxti10" pitchFamily="34" charset="0"/>
              </a:rPr>
              <a:t>Kl</a:t>
            </a:r>
            <a:r>
              <a:rPr lang="en-US" b="1" dirty="0" smtClean="0"/>
              <a:t>(</a:t>
            </a:r>
            <a:r>
              <a:rPr lang="en-US" dirty="0" smtClean="0">
                <a:latin typeface="cmbxti10" pitchFamily="34" charset="0"/>
              </a:rPr>
              <a:t>T</a:t>
            </a:r>
            <a:r>
              <a:rPr lang="en-US" b="1" dirty="0" smtClean="0"/>
              <a:t>)</a:t>
            </a:r>
            <a:r>
              <a:rPr lang="en-US" dirty="0" smtClean="0"/>
              <a:t> is </a:t>
            </a:r>
            <a:r>
              <a:rPr lang="en-US" b="1" dirty="0" err="1" smtClean="0"/>
              <a:t>Cppo</a:t>
            </a:r>
            <a:r>
              <a:rPr lang="en-US" dirty="0" smtClean="0"/>
              <a:t>-enriched</a:t>
            </a:r>
          </a:p>
          <a:p>
            <a:pPr lvl="1">
              <a:buFont typeface="Wingdings" pitchFamily="2" charset="2"/>
              <a:buChar char="è"/>
            </a:pPr>
            <a:r>
              <a:rPr lang="en-US" dirty="0" smtClean="0">
                <a:sym typeface="Wingdings" pitchFamily="2" charset="2"/>
              </a:rPr>
              <a:t>A final </a:t>
            </a:r>
            <a:r>
              <a:rPr lang="en-US" dirty="0" err="1" smtClean="0">
                <a:sym typeface="Wingdings" pitchFamily="2" charset="2"/>
              </a:rPr>
              <a:t>coalgebra</a:t>
            </a:r>
            <a:r>
              <a:rPr lang="en-US" dirty="0" smtClean="0">
                <a:sym typeface="Wingdings" pitchFamily="2" charset="2"/>
              </a:rPr>
              <a:t> in </a:t>
            </a:r>
            <a:r>
              <a:rPr lang="en-US" dirty="0" err="1" smtClean="0">
                <a:latin typeface="cmbxti10" pitchFamily="34" charset="0"/>
              </a:rPr>
              <a:t>Kl</a:t>
            </a:r>
            <a:r>
              <a:rPr lang="en-US" b="1" dirty="0" smtClean="0"/>
              <a:t>(</a:t>
            </a:r>
            <a:r>
              <a:rPr lang="en-US" dirty="0" smtClean="0">
                <a:latin typeface="cmbxti10" pitchFamily="34" charset="0"/>
              </a:rPr>
              <a:t>T</a:t>
            </a:r>
            <a:r>
              <a:rPr lang="en-US" b="1" dirty="0" smtClean="0"/>
              <a:t>)</a:t>
            </a:r>
            <a:r>
              <a:rPr lang="en-US" i="1" baseline="-25000" dirty="0" smtClean="0"/>
              <a:t> </a:t>
            </a:r>
            <a:r>
              <a:rPr lang="en-US" dirty="0" smtClean="0"/>
              <a:t>is given by an initial algebra in </a:t>
            </a:r>
            <a:r>
              <a:rPr lang="en-US" b="1" dirty="0" smtClean="0"/>
              <a:t>Sets</a:t>
            </a:r>
          </a:p>
          <a:p>
            <a:pPr>
              <a:buNone/>
            </a:pPr>
            <a:r>
              <a:rPr lang="en-US" i="1" dirty="0" smtClean="0"/>
              <a:t>Proof. </a:t>
            </a:r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9" name="図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57290" y="3214686"/>
            <a:ext cx="940004" cy="2388220"/>
          </a:xfrm>
          <a:prstGeom prst="rect">
            <a:avLst/>
          </a:prstGeom>
          <a:noFill/>
          <a:ln/>
          <a:effectLst/>
        </p:spPr>
      </p:pic>
      <p:sp>
        <p:nvSpPr>
          <p:cNvPr id="8" name="Flowchart: Alternate Process 15"/>
          <p:cNvSpPr/>
          <p:nvPr/>
        </p:nvSpPr>
        <p:spPr>
          <a:xfrm>
            <a:off x="-7937" y="5791224"/>
            <a:ext cx="2476500" cy="1066800"/>
          </a:xfrm>
          <a:prstGeom prst="flowChartAlternateProcess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Generic Trace Semantics via </a:t>
            </a:r>
            <a:r>
              <a:rPr 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Coinduction</a:t>
            </a:r>
            <a:endParaRPr lang="en-US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IH, Bart Jacobs &amp; Ana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Sokolova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Logical Method in Comp. Sci.</a:t>
            </a:r>
          </a:p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3(4:11), 2007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図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4429132"/>
            <a:ext cx="6432891" cy="1357322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3929058" y="2857496"/>
            <a:ext cx="485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for a polynomial/shapely </a:t>
            </a:r>
            <a:r>
              <a:rPr lang="en-US" sz="2000" dirty="0" err="1" smtClean="0"/>
              <a:t>functor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bxti10" pitchFamily="34" charset="0"/>
              </a:rPr>
              <a:t>F</a:t>
            </a:r>
            <a:r>
              <a:rPr lang="en-US" sz="2000" dirty="0" smtClean="0"/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>
                <a:latin typeface="cmsy10"/>
              </a:rPr>
              <a:t>9</a:t>
            </a:r>
            <a:r>
              <a:rPr lang="en-US" sz="2000" dirty="0" smtClean="0"/>
              <a:t> distr. law </a:t>
            </a:r>
            <a:r>
              <a:rPr lang="en-US" sz="2000" dirty="0" smtClean="0">
                <a:latin typeface="cmbxti10" pitchFamily="34" charset="0"/>
              </a:rPr>
              <a:t>FT</a:t>
            </a:r>
            <a:r>
              <a:rPr lang="en-US" sz="2000" dirty="0" smtClean="0"/>
              <a:t> =&gt; </a:t>
            </a:r>
            <a:r>
              <a:rPr lang="en-US" sz="2000" dirty="0" smtClean="0">
                <a:latin typeface="cmbxti10" pitchFamily="34" charset="0"/>
              </a:rPr>
              <a:t>TF</a:t>
            </a:r>
            <a:r>
              <a:rPr lang="en-US" sz="2000" dirty="0" smtClean="0"/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which lifts </a:t>
            </a:r>
            <a:r>
              <a:rPr lang="en-US" sz="2000" dirty="0" smtClean="0">
                <a:latin typeface="cmbxti10" pitchFamily="34" charset="0"/>
              </a:rPr>
              <a:t>F</a:t>
            </a:r>
            <a:r>
              <a:rPr lang="en-US" sz="2000" dirty="0" smtClean="0"/>
              <a:t> to </a:t>
            </a:r>
            <a:r>
              <a:rPr lang="en-US" sz="2000" dirty="0" smtClean="0">
                <a:latin typeface="cmbxti10" pitchFamily="34" charset="0"/>
              </a:rPr>
              <a:t>F</a:t>
            </a:r>
            <a:r>
              <a:rPr lang="en-US" sz="2000" baseline="-25000" dirty="0" smtClean="0">
                <a:latin typeface="cmbxti10" pitchFamily="34" charset="0"/>
              </a:rPr>
              <a:t>T</a:t>
            </a:r>
            <a:r>
              <a:rPr lang="en-US" sz="2000" dirty="0" smtClean="0"/>
              <a:t> : </a:t>
            </a:r>
            <a:r>
              <a:rPr lang="en-US" sz="2000" dirty="0" err="1" smtClean="0">
                <a:latin typeface="cmbxti10" pitchFamily="34" charset="0"/>
              </a:rPr>
              <a:t>Kl</a:t>
            </a:r>
            <a:r>
              <a:rPr lang="en-US" sz="2000" b="1" dirty="0" smtClean="0"/>
              <a:t>(</a:t>
            </a:r>
            <a:r>
              <a:rPr lang="en-US" sz="2000" dirty="0" smtClean="0">
                <a:latin typeface="cmbxti10" pitchFamily="34" charset="0"/>
              </a:rPr>
              <a:t>T</a:t>
            </a:r>
            <a:r>
              <a:rPr lang="en-US" sz="2000" b="1" dirty="0" smtClean="0"/>
              <a:t>) -&gt; </a:t>
            </a:r>
            <a:r>
              <a:rPr lang="en-US" sz="2000" dirty="0" err="1" smtClean="0">
                <a:latin typeface="cmbxti10" pitchFamily="34" charset="0"/>
              </a:rPr>
              <a:t>Kl</a:t>
            </a:r>
            <a:r>
              <a:rPr lang="en-US" sz="2000" b="1" dirty="0" smtClean="0"/>
              <a:t>(</a:t>
            </a:r>
            <a:r>
              <a:rPr lang="en-US" sz="2000" dirty="0" smtClean="0">
                <a:latin typeface="cmbxti10" pitchFamily="34" charset="0"/>
              </a:rPr>
              <a:t>T</a:t>
            </a:r>
            <a:r>
              <a:rPr lang="en-US" sz="2000" b="1" dirty="0" smtClean="0"/>
              <a:t>)</a:t>
            </a:r>
            <a:endParaRPr lang="en-US" sz="2000" dirty="0"/>
          </a:p>
        </p:txBody>
      </p:sp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algebra from the initial sequence…</a:t>
            </a:r>
            <a:endParaRPr 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at the proof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00438"/>
            <a:ext cx="88963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whole diagram mapped by </a:t>
            </a:r>
            <a:r>
              <a:rPr lang="en-US" dirty="0" smtClean="0">
                <a:latin typeface="cmbxti10" pitchFamily="34" charset="0"/>
              </a:rPr>
              <a:t>J</a:t>
            </a:r>
            <a:r>
              <a:rPr lang="en-US" dirty="0" smtClean="0"/>
              <a:t>: </a:t>
            </a:r>
            <a:r>
              <a:rPr lang="en-US" b="1" dirty="0" smtClean="0"/>
              <a:t>Sets</a:t>
            </a:r>
            <a:r>
              <a:rPr lang="en-US" dirty="0" smtClean="0"/>
              <a:t> -&gt; </a:t>
            </a:r>
            <a:r>
              <a:rPr lang="en-US" dirty="0" err="1" smtClean="0">
                <a:latin typeface="cmbxti10" pitchFamily="34" charset="0"/>
              </a:rPr>
              <a:t>Kl</a:t>
            </a:r>
            <a:r>
              <a:rPr lang="en-US" dirty="0" smtClean="0"/>
              <a:t>(</a:t>
            </a:r>
            <a:r>
              <a:rPr lang="en-US" dirty="0" smtClean="0">
                <a:latin typeface="cmbxti10" pitchFamily="34" charset="0"/>
              </a:rPr>
              <a:t>T</a:t>
            </a:r>
            <a:r>
              <a:rPr lang="en-US" dirty="0" smtClean="0"/>
              <a:t>)</a:t>
            </a:r>
          </a:p>
          <a:p>
            <a:r>
              <a:rPr lang="en-US" dirty="0" smtClean="0">
                <a:latin typeface="cmbxti10" pitchFamily="34" charset="0"/>
              </a:rPr>
              <a:t>J</a:t>
            </a:r>
            <a:r>
              <a:rPr lang="en-US" dirty="0" smtClean="0"/>
              <a:t> (a left </a:t>
            </a:r>
            <a:r>
              <a:rPr lang="en-US" dirty="0" err="1" smtClean="0"/>
              <a:t>adjoint</a:t>
            </a:r>
            <a:r>
              <a:rPr lang="en-US" dirty="0" smtClean="0"/>
              <a:t>) preserves </a:t>
            </a:r>
            <a:r>
              <a:rPr lang="en-US" dirty="0" err="1" smtClean="0"/>
              <a:t>colimits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arrow here is an </a:t>
            </a:r>
            <a:r>
              <a:rPr lang="en-US" i="1" dirty="0" smtClean="0"/>
              <a:t>embedding</a:t>
            </a:r>
            <a:r>
              <a:rPr lang="en-US" dirty="0" smtClean="0"/>
              <a:t> in a domain-theoretic sense…</a:t>
            </a:r>
            <a:endParaRPr 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at the proof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2857496"/>
            <a:ext cx="9010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上矢印 13"/>
          <p:cNvSpPr/>
          <p:nvPr/>
        </p:nvSpPr>
        <p:spPr>
          <a:xfrm>
            <a:off x="1643042" y="2500306"/>
            <a:ext cx="2571768" cy="3929090"/>
          </a:xfrm>
          <a:prstGeom prst="upArrow">
            <a:avLst>
              <a:gd name="adj1" fmla="val 50000"/>
              <a:gd name="adj2" fmla="val 303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 smtClean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5572132" y="2214554"/>
            <a:ext cx="3114668" cy="3792737"/>
          </a:xfrm>
        </p:spPr>
        <p:txBody>
          <a:bodyPr>
            <a:normAutofit/>
          </a:bodyPr>
          <a:lstStyle/>
          <a:p>
            <a:pPr marL="624078" indent="-514350"/>
            <a:r>
              <a:rPr kumimoji="1" lang="en-US" altLang="ja-JP" dirty="0" smtClean="0"/>
              <a:t>applications as  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driving force </a:t>
            </a:r>
            <a:r>
              <a:rPr kumimoji="1" lang="en-US" altLang="ja-JP" dirty="0" smtClean="0"/>
              <a:t>of development of theory</a:t>
            </a:r>
          </a:p>
          <a:p>
            <a:pPr marL="624078" indent="-514350"/>
            <a:r>
              <a:rPr lang="en-US" altLang="ja-JP" dirty="0" smtClean="0"/>
              <a:t>one way to ensure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</a:t>
            </a:r>
            <a:r>
              <a:rPr lang="en-US" altLang="ja-JP" dirty="0" smtClean="0"/>
              <a:t>development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dirty="0" smtClean="0"/>
              <a:t>of theory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The role of applications: </a:t>
            </a:r>
            <a:br>
              <a:rPr kumimoji="1" lang="en-US" altLang="ja-JP" dirty="0" smtClean="0"/>
            </a:br>
            <a:r>
              <a:rPr lang="en-US" altLang="ja-JP" dirty="0" smtClean="0"/>
              <a:t>one theoretician’s point of view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500034" y="5643578"/>
            <a:ext cx="1714512" cy="4286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theory</a:t>
            </a:r>
            <a:endParaRPr kumimoji="1" lang="ja-JP" altLang="en-US" sz="2800" dirty="0" smtClean="0"/>
          </a:p>
        </p:txBody>
      </p:sp>
      <p:sp>
        <p:nvSpPr>
          <p:cNvPr id="6" name="角丸四角形 5"/>
          <p:cNvSpPr/>
          <p:nvPr/>
        </p:nvSpPr>
        <p:spPr>
          <a:xfrm>
            <a:off x="3571868" y="5286388"/>
            <a:ext cx="1928826" cy="4286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application</a:t>
            </a:r>
            <a:endParaRPr kumimoji="1" lang="ja-JP" altLang="en-US" sz="2800" dirty="0" smtClean="0"/>
          </a:p>
        </p:txBody>
      </p:sp>
      <p:sp>
        <p:nvSpPr>
          <p:cNvPr id="7" name="角丸四角形 6"/>
          <p:cNvSpPr/>
          <p:nvPr/>
        </p:nvSpPr>
        <p:spPr>
          <a:xfrm>
            <a:off x="500034" y="4000504"/>
            <a:ext cx="1714512" cy="10715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Extended theory</a:t>
            </a:r>
            <a:endParaRPr kumimoji="1" lang="ja-JP" altLang="en-US" sz="2800" dirty="0" smtClean="0"/>
          </a:p>
        </p:txBody>
      </p:sp>
      <p:sp>
        <p:nvSpPr>
          <p:cNvPr id="8" name="角丸四角形 7"/>
          <p:cNvSpPr/>
          <p:nvPr/>
        </p:nvSpPr>
        <p:spPr>
          <a:xfrm>
            <a:off x="3571868" y="3429000"/>
            <a:ext cx="1928826" cy="92869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Further application</a:t>
            </a:r>
            <a:endParaRPr kumimoji="1" lang="ja-JP" altLang="en-US" sz="2800" dirty="0" smtClean="0"/>
          </a:p>
        </p:txBody>
      </p:sp>
      <p:sp>
        <p:nvSpPr>
          <p:cNvPr id="9" name="右矢印 8"/>
          <p:cNvSpPr/>
          <p:nvPr/>
        </p:nvSpPr>
        <p:spPr>
          <a:xfrm rot="20594543">
            <a:off x="2448819" y="5576902"/>
            <a:ext cx="1000132" cy="28575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 smtClean="0"/>
          </a:p>
        </p:txBody>
      </p:sp>
      <p:sp>
        <p:nvSpPr>
          <p:cNvPr id="10" name="右矢印 9"/>
          <p:cNvSpPr/>
          <p:nvPr/>
        </p:nvSpPr>
        <p:spPr>
          <a:xfrm rot="12075700">
            <a:off x="2375196" y="4957935"/>
            <a:ext cx="1000132" cy="28575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 smtClean="0"/>
          </a:p>
        </p:txBody>
      </p:sp>
      <p:sp>
        <p:nvSpPr>
          <p:cNvPr id="11" name="右矢印 10"/>
          <p:cNvSpPr/>
          <p:nvPr/>
        </p:nvSpPr>
        <p:spPr>
          <a:xfrm rot="20594543">
            <a:off x="2377380" y="3995742"/>
            <a:ext cx="1000132" cy="28575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 smtClean="0"/>
          </a:p>
        </p:txBody>
      </p:sp>
      <p:sp>
        <p:nvSpPr>
          <p:cNvPr id="12" name="右矢印 11"/>
          <p:cNvSpPr/>
          <p:nvPr/>
        </p:nvSpPr>
        <p:spPr>
          <a:xfrm rot="12075700">
            <a:off x="2375195" y="3314862"/>
            <a:ext cx="1000132" cy="28575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43042" y="2714620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…</a:t>
            </a:r>
            <a:endParaRPr kumimoji="1" lang="ja-JP" altLang="en-US" sz="4000" dirty="0"/>
          </a:p>
        </p:txBody>
      </p:sp>
      <p:sp>
        <p:nvSpPr>
          <p:cNvPr id="15" name="角丸四角形 14"/>
          <p:cNvSpPr/>
          <p:nvPr/>
        </p:nvSpPr>
        <p:spPr>
          <a:xfrm>
            <a:off x="428596" y="1428736"/>
            <a:ext cx="5000660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Unifying picture/</a:t>
            </a:r>
          </a:p>
          <a:p>
            <a:pPr algn="ctr"/>
            <a:r>
              <a:rPr kumimoji="1" lang="en-US" altLang="ja-JP" sz="2800" smtClean="0"/>
              <a:t>understanding </a:t>
            </a:r>
            <a:r>
              <a:rPr kumimoji="1" lang="en-US" altLang="ja-JP" sz="2800" dirty="0" smtClean="0"/>
              <a:t>of the essence</a:t>
            </a:r>
            <a:endParaRPr kumimoji="1" lang="ja-JP" altLang="en-US" sz="28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build="p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corresponding </a:t>
            </a:r>
            <a:r>
              <a:rPr lang="en-US" i="1" dirty="0" smtClean="0"/>
              <a:t>projections</a:t>
            </a:r>
          </a:p>
          <a:p>
            <a:r>
              <a:rPr lang="en-US" dirty="0" err="1" smtClean="0"/>
              <a:t>colimits</a:t>
            </a:r>
            <a:r>
              <a:rPr lang="en-US" dirty="0" smtClean="0"/>
              <a:t> are turned into limits (Smyth-</a:t>
            </a:r>
            <a:r>
              <a:rPr lang="en-US" dirty="0" err="1" smtClean="0"/>
              <a:t>Plotkin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cf. axiomatic domain theory, algebraic completeness/compactness, …</a:t>
            </a:r>
            <a:endParaRPr 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at the proof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86190"/>
            <a:ext cx="89058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sequence turns out to be the final sequence </a:t>
            </a:r>
          </a:p>
          <a:p>
            <a:r>
              <a:rPr lang="en-US" dirty="0" smtClean="0"/>
              <a:t>Hence we’ve constructed a final </a:t>
            </a:r>
            <a:r>
              <a:rPr lang="en-US" dirty="0" err="1" smtClean="0"/>
              <a:t>coalgebra</a:t>
            </a:r>
            <a:endParaRPr 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at the proof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86190"/>
            <a:ext cx="89058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447800" y="3733800"/>
            <a:ext cx="3429000" cy="2933700"/>
          </a:xfrm>
          <a:prstGeom prst="roundRect">
            <a:avLst>
              <a:gd name="adj" fmla="val 1174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 smtClean="0"/>
              <a:t>                     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non-deterministic</a:t>
            </a:r>
            <a:r>
              <a:rPr lang="en-US" sz="2000" dirty="0" smtClean="0"/>
              <a:t> branching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“branching-types”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57400" y="1333500"/>
            <a:ext cx="6057900" cy="1143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                                     </a:t>
            </a:r>
            <a:r>
              <a:rPr lang="en-US" sz="2800" dirty="0" smtClean="0"/>
              <a:t>in </a:t>
            </a:r>
            <a:r>
              <a:rPr lang="en-US" sz="2800" dirty="0" err="1" smtClean="0">
                <a:latin typeface="cmbxti10" pitchFamily="34" charset="0"/>
              </a:rPr>
              <a:t>Kl</a:t>
            </a:r>
            <a:r>
              <a:rPr lang="en-US" sz="2800" b="1" dirty="0" smtClean="0"/>
              <a:t>(</a:t>
            </a:r>
            <a:r>
              <a:rPr lang="en-US" sz="2800" dirty="0" smtClean="0">
                <a:latin typeface="cmbxti10" pitchFamily="34" charset="0"/>
              </a:rPr>
              <a:t>T</a:t>
            </a:r>
            <a:r>
              <a:rPr lang="en-US" sz="2800" b="1" dirty="0" smtClean="0"/>
              <a:t>)</a:t>
            </a:r>
            <a:r>
              <a:rPr lang="en-US" sz="2800" i="1" baseline="-25000" dirty="0" smtClean="0"/>
              <a:t>  </a:t>
            </a:r>
            <a:r>
              <a:rPr lang="en-US" sz="2800" dirty="0" smtClean="0"/>
              <a:t>captures </a:t>
            </a:r>
          </a:p>
          <a:p>
            <a:r>
              <a:rPr lang="en-US" sz="2800" dirty="0" smtClean="0"/>
              <a:t>                                  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trace semantics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bx10" pitchFamily="34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mbx10" pitchFamily="34" charset="0"/>
            </a:endParaRPr>
          </a:p>
        </p:txBody>
      </p:sp>
      <p:pic>
        <p:nvPicPr>
          <p:cNvPr id="7" name="Picture 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172023" y="1447800"/>
            <a:ext cx="2427317" cy="991045"/>
          </a:xfrm>
          <a:prstGeom prst="rect">
            <a:avLst/>
          </a:prstGeom>
          <a:noFill/>
          <a:ln/>
          <a:effectLst/>
        </p:spPr>
      </p:pic>
      <p:sp>
        <p:nvSpPr>
          <p:cNvPr id="9" name="Rounded Rectangular Callout 8"/>
          <p:cNvSpPr/>
          <p:nvPr/>
        </p:nvSpPr>
        <p:spPr>
          <a:xfrm>
            <a:off x="5562600" y="2286000"/>
            <a:ext cx="3314700" cy="952500"/>
          </a:xfrm>
          <a:prstGeom prst="wedgeRoundRectCallout">
            <a:avLst>
              <a:gd name="adj1" fmla="val -28406"/>
              <a:gd name="adj2" fmla="val -94928"/>
              <a:gd name="adj3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2400" b="1" dirty="0" smtClean="0">
                <a:latin typeface="cmmi12" pitchFamily="34" charset="0"/>
              </a:rPr>
              <a:t>T    </a:t>
            </a:r>
            <a:r>
              <a:rPr lang="en-US" sz="2400" dirty="0" smtClean="0"/>
              <a:t> : parameter for “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branching-type</a:t>
            </a:r>
            <a:r>
              <a:rPr lang="en-US" sz="2400" dirty="0" smtClean="0"/>
              <a:t>” 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1219200" y="3238500"/>
            <a:ext cx="1409700" cy="8763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mmi12" pitchFamily="34" charset="0"/>
                <a:cs typeface="Arial" pitchFamily="34" charset="0"/>
              </a:rPr>
              <a:t>T</a:t>
            </a:r>
            <a:r>
              <a:rPr lang="en-US" sz="3600" dirty="0" smtClean="0">
                <a:solidFill>
                  <a:schemeClr val="bg1"/>
                </a:solidFill>
                <a:cs typeface="Arial" pitchFamily="34" charset="0"/>
              </a:rPr>
              <a:t> = </a:t>
            </a:r>
            <a:r>
              <a:rPr lang="en-US" sz="3600" dirty="0" smtClean="0">
                <a:solidFill>
                  <a:schemeClr val="bg1"/>
                </a:solidFill>
                <a:latin typeface="cmbsy10" pitchFamily="34" charset="0"/>
                <a:cs typeface="Arial" pitchFamily="34" charset="0"/>
              </a:rPr>
              <a:t>P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34000" y="3733800"/>
            <a:ext cx="3429000" cy="2857500"/>
          </a:xfrm>
          <a:prstGeom prst="roundRect">
            <a:avLst>
              <a:gd name="adj" fmla="val 1174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 smtClean="0"/>
              <a:t>                     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probabilistic</a:t>
            </a:r>
            <a:r>
              <a:rPr lang="en-US" sz="2000" dirty="0" smtClean="0"/>
              <a:t> branching</a:t>
            </a:r>
          </a:p>
        </p:txBody>
      </p:sp>
      <p:sp>
        <p:nvSpPr>
          <p:cNvPr id="14" name="Oval 13"/>
          <p:cNvSpPr/>
          <p:nvPr/>
        </p:nvSpPr>
        <p:spPr>
          <a:xfrm>
            <a:off x="5067300" y="3276600"/>
            <a:ext cx="1409700" cy="8763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mmi12" pitchFamily="34" charset="0"/>
                <a:cs typeface="Arial" pitchFamily="34" charset="0"/>
              </a:rPr>
              <a:t>T</a:t>
            </a:r>
            <a:r>
              <a:rPr lang="en-US" sz="3600" dirty="0" smtClean="0">
                <a:solidFill>
                  <a:schemeClr val="bg1"/>
                </a:solidFill>
                <a:cs typeface="Arial" pitchFamily="34" charset="0"/>
              </a:rPr>
              <a:t> = </a:t>
            </a:r>
            <a:r>
              <a:rPr lang="en-US" sz="3600" dirty="0" smtClean="0">
                <a:solidFill>
                  <a:schemeClr val="bg1"/>
                </a:solidFill>
                <a:latin typeface="cmbsy10" pitchFamily="34" charset="0"/>
                <a:cs typeface="Arial" pitchFamily="34" charset="0"/>
              </a:rPr>
              <a:t>D</a:t>
            </a:r>
          </a:p>
        </p:txBody>
      </p:sp>
      <p:sp>
        <p:nvSpPr>
          <p:cNvPr id="35" name="Oval 34"/>
          <p:cNvSpPr/>
          <p:nvPr/>
        </p:nvSpPr>
        <p:spPr>
          <a:xfrm>
            <a:off x="3009900" y="453390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95500" y="545592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962400" y="545592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095500" y="636270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3962400" y="636270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Arrow Connector 39"/>
          <p:cNvCxnSpPr>
            <a:stCxn id="35" idx="3"/>
            <a:endCxn id="36" idx="7"/>
          </p:cNvCxnSpPr>
          <p:nvPr/>
        </p:nvCxnSpPr>
        <p:spPr>
          <a:xfrm rot="5400000">
            <a:off x="2247788" y="4693808"/>
            <a:ext cx="792704" cy="785084"/>
          </a:xfrm>
          <a:prstGeom prst="straightConnector1">
            <a:avLst/>
          </a:prstGeom>
          <a:ln w="31750">
            <a:tailEnd type="arrow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5"/>
            <a:endCxn id="37" idx="1"/>
          </p:cNvCxnSpPr>
          <p:nvPr/>
        </p:nvCxnSpPr>
        <p:spPr>
          <a:xfrm rot="16200000" flipH="1">
            <a:off x="3181238" y="4674758"/>
            <a:ext cx="792704" cy="823184"/>
          </a:xfrm>
          <a:prstGeom prst="straightConnector1">
            <a:avLst/>
          </a:prstGeom>
          <a:ln w="31750">
            <a:tailEnd type="arrow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0"/>
          </p:cNvCxnSpPr>
          <p:nvPr/>
        </p:nvCxnSpPr>
        <p:spPr>
          <a:xfrm rot="5400000">
            <a:off x="1824990" y="6000750"/>
            <a:ext cx="723900" cy="1588"/>
          </a:xfrm>
          <a:prstGeom prst="straightConnector1">
            <a:avLst/>
          </a:prstGeom>
          <a:ln w="31750">
            <a:tailEnd type="arrow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7" idx="4"/>
            <a:endCxn id="39" idx="0"/>
          </p:cNvCxnSpPr>
          <p:nvPr/>
        </p:nvCxnSpPr>
        <p:spPr>
          <a:xfrm rot="5400000">
            <a:off x="3691890" y="6000750"/>
            <a:ext cx="723900" cy="1588"/>
          </a:xfrm>
          <a:prstGeom prst="straightConnector1">
            <a:avLst/>
          </a:prstGeom>
          <a:ln w="31750">
            <a:tailEnd type="arrow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95700" y="4762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a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28800" y="5710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b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14800" y="56724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c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47900" y="4762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a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896100" y="453390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5981700" y="545592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7848600" y="545592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981700" y="636270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7848600" y="636270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Straight Arrow Connector 57"/>
          <p:cNvCxnSpPr>
            <a:stCxn id="53" idx="3"/>
            <a:endCxn id="54" idx="7"/>
          </p:cNvCxnSpPr>
          <p:nvPr/>
        </p:nvCxnSpPr>
        <p:spPr>
          <a:xfrm rot="5400000">
            <a:off x="6133988" y="4693808"/>
            <a:ext cx="792704" cy="785084"/>
          </a:xfrm>
          <a:prstGeom prst="straightConnector1">
            <a:avLst/>
          </a:prstGeom>
          <a:ln w="31750">
            <a:tailEnd type="arrow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3" idx="5"/>
            <a:endCxn id="55" idx="1"/>
          </p:cNvCxnSpPr>
          <p:nvPr/>
        </p:nvCxnSpPr>
        <p:spPr>
          <a:xfrm rot="16200000" flipH="1">
            <a:off x="7067438" y="4674758"/>
            <a:ext cx="792704" cy="823184"/>
          </a:xfrm>
          <a:prstGeom prst="straightConnector1">
            <a:avLst/>
          </a:prstGeom>
          <a:ln w="31750">
            <a:tailEnd type="arrow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4" idx="4"/>
            <a:endCxn id="56" idx="0"/>
          </p:cNvCxnSpPr>
          <p:nvPr/>
        </p:nvCxnSpPr>
        <p:spPr>
          <a:xfrm rot="5400000">
            <a:off x="5711190" y="6000750"/>
            <a:ext cx="723900" cy="1588"/>
          </a:xfrm>
          <a:prstGeom prst="straightConnector1">
            <a:avLst/>
          </a:prstGeom>
          <a:ln w="31750">
            <a:tailEnd type="arrow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5" idx="4"/>
            <a:endCxn id="57" idx="0"/>
          </p:cNvCxnSpPr>
          <p:nvPr/>
        </p:nvCxnSpPr>
        <p:spPr>
          <a:xfrm rot="5400000">
            <a:off x="7578090" y="6000750"/>
            <a:ext cx="723900" cy="1588"/>
          </a:xfrm>
          <a:prstGeom prst="straightConnector1">
            <a:avLst/>
          </a:prstGeom>
          <a:ln w="31750">
            <a:tailEnd type="arrow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581900" y="4762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a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676900" y="56769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b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01000" y="56724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c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34100" y="4762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a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66" name="Block Arc 65"/>
          <p:cNvSpPr/>
          <p:nvPr/>
        </p:nvSpPr>
        <p:spPr>
          <a:xfrm>
            <a:off x="6638316" y="4429328"/>
            <a:ext cx="685800" cy="609600"/>
          </a:xfrm>
          <a:prstGeom prst="blockArc">
            <a:avLst>
              <a:gd name="adj1" fmla="val 2273705"/>
              <a:gd name="adj2" fmla="val 8362560"/>
              <a:gd name="adj3" fmla="val 1811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9" name="Picture 6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6515063" y="5067300"/>
            <a:ext cx="230385" cy="548640"/>
          </a:xfrm>
          <a:prstGeom prst="rect">
            <a:avLst/>
          </a:prstGeom>
          <a:noFill/>
          <a:ln/>
          <a:effectLst/>
        </p:spPr>
      </p:pic>
      <p:pic>
        <p:nvPicPr>
          <p:cNvPr id="71" name="Picture 7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7199089" y="5067300"/>
            <a:ext cx="230436" cy="548760"/>
          </a:xfrm>
          <a:prstGeom prst="rect">
            <a:avLst/>
          </a:prstGeom>
          <a:noFill/>
          <a:ln/>
          <a:effectLst/>
        </p:spPr>
      </p:pic>
      <p:sp>
        <p:nvSpPr>
          <p:cNvPr id="72" name="TextBox 71"/>
          <p:cNvSpPr txBox="1"/>
          <p:nvPr/>
        </p:nvSpPr>
        <p:spPr>
          <a:xfrm>
            <a:off x="6096000" y="56769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mr10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cmr10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20000" y="56769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mr10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cmr10" pitchFamily="34" charset="0"/>
            </a:endParaRPr>
          </a:p>
        </p:txBody>
      </p:sp>
      <p:sp>
        <p:nvSpPr>
          <p:cNvPr id="74" name="Rounded Rectangular Callout 73"/>
          <p:cNvSpPr/>
          <p:nvPr/>
        </p:nvSpPr>
        <p:spPr>
          <a:xfrm>
            <a:off x="2628900" y="2590800"/>
            <a:ext cx="2552700" cy="1485900"/>
          </a:xfrm>
          <a:prstGeom prst="wedgeRoundRectCallout">
            <a:avLst>
              <a:gd name="adj1" fmla="val -38040"/>
              <a:gd name="adj2" fmla="val 61446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trace semantics:    </a:t>
            </a:r>
          </a:p>
          <a:p>
            <a:r>
              <a:rPr lang="en-US" sz="2400" b="1" dirty="0" smtClean="0">
                <a:latin typeface="cmmi10" pitchFamily="34" charset="0"/>
              </a:rPr>
              <a:t>    </a:t>
            </a:r>
            <a:r>
              <a:rPr lang="en-US" sz="2400" b="1" dirty="0" err="1" smtClean="0">
                <a:latin typeface="cmmi10" pitchFamily="34" charset="0"/>
              </a:rPr>
              <a:t>ab</a:t>
            </a:r>
            <a:r>
              <a:rPr lang="en-US" sz="2400" b="1" dirty="0" smtClean="0">
                <a:latin typeface="cmmi10" pitchFamily="34" charset="0"/>
              </a:rPr>
              <a:t> 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>
                <a:latin typeface="cmmi10" pitchFamily="34" charset="0"/>
              </a:rPr>
              <a:t>    ac</a:t>
            </a:r>
          </a:p>
        </p:txBody>
      </p:sp>
      <p:sp>
        <p:nvSpPr>
          <p:cNvPr id="75" name="Rounded Rectangular Callout 74"/>
          <p:cNvSpPr/>
          <p:nvPr/>
        </p:nvSpPr>
        <p:spPr>
          <a:xfrm>
            <a:off x="6400800" y="2590800"/>
            <a:ext cx="2552700" cy="1485900"/>
          </a:xfrm>
          <a:prstGeom prst="wedgeRoundRectCallout">
            <a:avLst>
              <a:gd name="adj1" fmla="val -38040"/>
              <a:gd name="adj2" fmla="val 61446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trace semantics:    </a:t>
            </a:r>
          </a:p>
          <a:p>
            <a:r>
              <a:rPr lang="en-US" sz="2400" b="1" dirty="0" smtClean="0">
                <a:latin typeface="cmmi10" pitchFamily="34" charset="0"/>
              </a:rPr>
              <a:t>    </a:t>
            </a:r>
            <a:r>
              <a:rPr lang="en-US" sz="2400" b="1" dirty="0" err="1" smtClean="0">
                <a:latin typeface="cmmi10" pitchFamily="34" charset="0"/>
              </a:rPr>
              <a:t>ab</a:t>
            </a:r>
            <a:r>
              <a:rPr lang="en-US" sz="2400" b="1" dirty="0" smtClean="0">
                <a:latin typeface="cmmi10" pitchFamily="34" charset="0"/>
              </a:rPr>
              <a:t>  </a:t>
            </a:r>
            <a:r>
              <a:rPr lang="en-US" sz="2400" dirty="0" smtClean="0"/>
              <a:t>: 1/3</a:t>
            </a:r>
          </a:p>
          <a:p>
            <a:r>
              <a:rPr lang="en-US" sz="2400" b="1" dirty="0" smtClean="0">
                <a:latin typeface="cmmi10" pitchFamily="34" charset="0"/>
              </a:rPr>
              <a:t>    ac   </a:t>
            </a:r>
            <a:r>
              <a:rPr lang="en-US" sz="2400" dirty="0" smtClean="0"/>
              <a:t>: 2/3</a:t>
            </a:r>
            <a:endParaRPr lang="en-US" sz="2400" b="1" dirty="0" smtClean="0">
              <a:latin typeface="cmmi10" pitchFamily="34" charset="0"/>
            </a:endParaRPr>
          </a:p>
        </p:txBody>
      </p:sp>
      <p:sp>
        <p:nvSpPr>
          <p:cNvPr id="76" name="Double Brace 75"/>
          <p:cNvSpPr/>
          <p:nvPr/>
        </p:nvSpPr>
        <p:spPr>
          <a:xfrm>
            <a:off x="2895600" y="3086100"/>
            <a:ext cx="890582" cy="685800"/>
          </a:xfrm>
          <a:prstGeom prst="bracePair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ouble Bracket 76"/>
          <p:cNvSpPr/>
          <p:nvPr/>
        </p:nvSpPr>
        <p:spPr>
          <a:xfrm>
            <a:off x="6743700" y="3086100"/>
            <a:ext cx="1543076" cy="723900"/>
          </a:xfrm>
          <a:prstGeom prst="bracketPair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2" grpId="0" animBg="1"/>
      <p:bldP spid="18" grpId="0" animBg="1"/>
      <p:bldP spid="1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/>
      <p:bldP spid="46" grpId="0"/>
      <p:bldP spid="47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62" grpId="0"/>
      <p:bldP spid="63" grpId="0"/>
      <p:bldP spid="64" grpId="0"/>
      <p:bldP spid="65" grpId="0"/>
      <p:bldP spid="66" grpId="0" animBg="1"/>
      <p:bldP spid="72" grpId="0"/>
      <p:bldP spid="73" grpId="0"/>
      <p:bldP spid="74" grpId="0" animBg="1"/>
      <p:bldP spid="75" grpId="0" animBg="1"/>
      <p:bldP spid="76" grpId="0" animBg="1"/>
      <p:bldP spid="7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447800" y="3619500"/>
            <a:ext cx="7543800" cy="1524000"/>
          </a:xfrm>
          <a:prstGeom prst="roundRect">
            <a:avLst>
              <a:gd name="adj" fmla="val 1174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 smtClean="0"/>
              <a:t>      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Coalgebraic</a:t>
            </a:r>
            <a:r>
              <a:rPr lang="en-US" dirty="0" smtClean="0"/>
              <a:t> simulations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47800" y="1281764"/>
          <a:ext cx="20955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3581400" y="1219200"/>
          <a:ext cx="5486400" cy="240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1" name="Picture 1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1572374" y="2296274"/>
            <a:ext cx="1828800" cy="983410"/>
          </a:xfrm>
          <a:prstGeom prst="rect">
            <a:avLst/>
          </a:prstGeom>
          <a:noFill/>
          <a:ln/>
          <a:effectLst/>
        </p:spPr>
      </p:pic>
      <p:sp>
        <p:nvSpPr>
          <p:cNvPr id="13" name="Rounded Rectangle 12"/>
          <p:cNvSpPr/>
          <p:nvPr/>
        </p:nvSpPr>
        <p:spPr>
          <a:xfrm>
            <a:off x="1447800" y="3429000"/>
            <a:ext cx="2209800" cy="495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observation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5" name="Picture 24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72860" y="4038600"/>
            <a:ext cx="1624399" cy="864742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06660" y="4038600"/>
            <a:ext cx="1624399" cy="864742"/>
          </a:xfrm>
          <a:prstGeom prst="rect">
            <a:avLst/>
          </a:prstGeom>
          <a:noFill/>
          <a:ln/>
          <a:effectLst/>
        </p:spPr>
      </p:pic>
      <p:sp>
        <p:nvSpPr>
          <p:cNvPr id="21" name="Rounded Rectangle 20"/>
          <p:cNvSpPr/>
          <p:nvPr/>
        </p:nvSpPr>
        <p:spPr>
          <a:xfrm>
            <a:off x="3238500" y="3962400"/>
            <a:ext cx="1943100" cy="10287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FF0000"/>
                </a:solidFill>
              </a:rPr>
              <a:t>lax </a:t>
            </a:r>
            <a:r>
              <a:rPr lang="en-US" sz="2000" dirty="0" err="1" smtClean="0"/>
              <a:t>morphism</a:t>
            </a:r>
            <a:endParaRPr lang="en-US" sz="2000" dirty="0" smtClean="0"/>
          </a:p>
          <a:p>
            <a:r>
              <a:rPr lang="en-US" sz="2000" dirty="0" smtClean="0"/>
              <a:t>=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simulation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34200" y="3962400"/>
            <a:ext cx="2019300" cy="10287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oplax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morphism</a:t>
            </a:r>
            <a:endParaRPr lang="en-US" sz="2000" dirty="0" smtClean="0"/>
          </a:p>
          <a:p>
            <a:r>
              <a:rPr lang="en-US" sz="2000" dirty="0" smtClean="0"/>
              <a:t>=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 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simulation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447800" y="5448300"/>
            <a:ext cx="7543800" cy="990600"/>
          </a:xfrm>
          <a:prstGeom prst="roundRect">
            <a:avLst>
              <a:gd name="adj" fmla="val 1174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msy10"/>
              </a:rPr>
              <a:t>9</a:t>
            </a:r>
            <a:r>
              <a:rPr lang="en-US" sz="2800" b="1" dirty="0" smtClean="0"/>
              <a:t> </a:t>
            </a:r>
            <a:r>
              <a:rPr lang="en-US" sz="2800" dirty="0" smtClean="0"/>
              <a:t>fwd/</a:t>
            </a:r>
            <a:r>
              <a:rPr lang="en-US" sz="2800" dirty="0" err="1" smtClean="0"/>
              <a:t>bwd</a:t>
            </a:r>
            <a:r>
              <a:rPr lang="en-US" sz="2800" dirty="0" smtClean="0"/>
              <a:t> simulation  </a:t>
            </a:r>
            <a:r>
              <a:rPr lang="en-US" sz="2800" dirty="0" smtClean="0">
                <a:sym typeface="Wingdings" pitchFamily="2" charset="2"/>
              </a:rPr>
              <a:t>  trace inclusion</a:t>
            </a:r>
            <a:endParaRPr lang="en-US" sz="2800" dirty="0" smtClean="0"/>
          </a:p>
        </p:txBody>
      </p:sp>
      <p:sp>
        <p:nvSpPr>
          <p:cNvPr id="24" name="Rounded Rectangle 23"/>
          <p:cNvSpPr/>
          <p:nvPr/>
        </p:nvSpPr>
        <p:spPr>
          <a:xfrm>
            <a:off x="1447800" y="5257800"/>
            <a:ext cx="3505200" cy="495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theorem (soundness)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5295900" y="4152900"/>
            <a:ext cx="3848100" cy="1143000"/>
          </a:xfrm>
          <a:prstGeom prst="wedgeRoundRectCallout">
            <a:avLst>
              <a:gd name="adj1" fmla="val -42846"/>
              <a:gd name="adj2" fmla="val 83019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genericity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again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: both for</a:t>
            </a:r>
            <a:endParaRPr lang="en-US" sz="2400" b="1" dirty="0" smtClean="0">
              <a:latin typeface="cmmi10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mmi10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mmi12" pitchFamily="34" charset="0"/>
                <a:cs typeface="Arial" pitchFamily="34" charset="0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= </a:t>
            </a:r>
            <a:r>
              <a:rPr lang="en-US" sz="2400" dirty="0" smtClean="0">
                <a:solidFill>
                  <a:schemeClr val="bg1"/>
                </a:solidFill>
                <a:latin typeface="cmbsy10" pitchFamily="34" charset="0"/>
                <a:cs typeface="Arial" pitchFamily="34" charset="0"/>
              </a:rPr>
              <a:t>P  </a:t>
            </a:r>
            <a:r>
              <a:rPr lang="en-US" sz="2400" dirty="0" smtClean="0"/>
              <a:t>   (non-determinism)</a:t>
            </a:r>
            <a:endParaRPr lang="en-US" sz="2400" dirty="0" smtClean="0">
              <a:solidFill>
                <a:schemeClr val="bg1"/>
              </a:solidFill>
              <a:latin typeface="cmbsy10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mbsy10" pitchFamily="34" charset="0"/>
                <a:cs typeface="Arial" pitchFamily="34" charset="0"/>
              </a:rPr>
              <a:t>   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mmi12" pitchFamily="34" charset="0"/>
                <a:cs typeface="Arial" pitchFamily="34" charset="0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= </a:t>
            </a:r>
            <a:r>
              <a:rPr lang="en-US" sz="2400" dirty="0" smtClean="0">
                <a:solidFill>
                  <a:schemeClr val="bg1"/>
                </a:solidFill>
                <a:latin typeface="cmbsy10" pitchFamily="34" charset="0"/>
                <a:cs typeface="Arial" pitchFamily="34" charset="0"/>
              </a:rPr>
              <a:t>D</a:t>
            </a:r>
            <a:r>
              <a:rPr lang="en-US" sz="2400" dirty="0" smtClean="0"/>
              <a:t>  (probability)</a:t>
            </a:r>
            <a:endParaRPr lang="en-US" sz="2400" dirty="0" smtClean="0">
              <a:solidFill>
                <a:schemeClr val="bg1"/>
              </a:solidFill>
              <a:latin typeface="cmbsy10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15" name="Flowchart: Alternate Process 14"/>
          <p:cNvSpPr/>
          <p:nvPr/>
        </p:nvSpPr>
        <p:spPr>
          <a:xfrm>
            <a:off x="-38100" y="5753100"/>
            <a:ext cx="2476500" cy="1066800"/>
          </a:xfrm>
          <a:prstGeom prst="flowChartAlternateProcess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Generic Forward and Backward Simulations</a:t>
            </a:r>
          </a:p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IH</a:t>
            </a:r>
          </a:p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Proc. CONCUR 2006</a:t>
            </a:r>
          </a:p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LNCS 4137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47800" y="1600200"/>
          <a:ext cx="7467600" cy="399965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14600"/>
                <a:gridCol w="2209800"/>
                <a:gridCol w="2743200"/>
              </a:tblGrid>
              <a:tr h="5926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 </a:t>
                      </a:r>
                      <a:r>
                        <a:rPr lang="en-US" sz="2000" dirty="0" smtClean="0">
                          <a:latin typeface="cmb10" pitchFamily="34" charset="0"/>
                        </a:rPr>
                        <a:t>Sets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 </a:t>
                      </a:r>
                      <a:r>
                        <a:rPr lang="en-US" sz="2000" dirty="0" err="1" smtClean="0">
                          <a:latin typeface="cmbxti10" pitchFamily="34" charset="0"/>
                        </a:rPr>
                        <a:t>Kl</a:t>
                      </a:r>
                      <a:r>
                        <a:rPr lang="en-US" sz="2000" b="1" dirty="0" smtClean="0"/>
                        <a:t>(</a:t>
                      </a:r>
                      <a:r>
                        <a:rPr lang="en-US" sz="2000" dirty="0" smtClean="0">
                          <a:latin typeface="cmbxti10" pitchFamily="34" charset="0"/>
                        </a:rPr>
                        <a:t>T</a:t>
                      </a:r>
                      <a:r>
                        <a:rPr lang="en-US" sz="2000" b="1" dirty="0" smtClean="0"/>
                        <a:t>)</a:t>
                      </a:r>
                      <a:endParaRPr lang="en-US" sz="2000" dirty="0" smtClean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0913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      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coalgebra</a:t>
                      </a:r>
                      <a:endParaRPr lang="en-US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 anchor="ctr"/>
                </a:tc>
              </a:tr>
              <a:tr h="110913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morphism</a:t>
                      </a:r>
                      <a:r>
                        <a:rPr lang="en-US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of </a:t>
                      </a:r>
                      <a:r>
                        <a:rPr lang="en-US" baseline="0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coalgebra</a:t>
                      </a:r>
                      <a:endParaRPr lang="en-US" baseline="0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endParaRPr 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functional </a:t>
                      </a:r>
                      <a:r>
                        <a:rPr lang="en-US" dirty="0" err="1" smtClean="0"/>
                        <a:t>bisimilarity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forward simulation (lax)</a:t>
                      </a:r>
                    </a:p>
                    <a:p>
                      <a:pPr algn="l"/>
                      <a:r>
                        <a:rPr lang="en-US" dirty="0" smtClean="0"/>
                        <a:t>backward </a:t>
                      </a:r>
                      <a:r>
                        <a:rPr lang="en-US" dirty="0" err="1" smtClean="0"/>
                        <a:t>similation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oplax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 anchor="ctr"/>
                </a:tc>
              </a:tr>
              <a:tr h="11091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by</a:t>
                      </a:r>
                      <a:r>
                        <a:rPr lang="en-US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final </a:t>
                      </a:r>
                      <a:r>
                        <a:rPr lang="en-US" baseline="0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coalgebra</a:t>
                      </a:r>
                      <a:endParaRPr lang="en-US" baseline="0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endParaRPr 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bisimilarity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trace semantics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1905000" y="4779355"/>
            <a:ext cx="1791676" cy="731520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2019300" y="3688080"/>
            <a:ext cx="1360372" cy="731520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086100" y="2476500"/>
            <a:ext cx="409784" cy="640080"/>
          </a:xfrm>
          <a:prstGeom prst="rect">
            <a:avLst/>
          </a:prstGeom>
          <a:noFill/>
          <a:ln/>
          <a:effectLst/>
        </p:spPr>
      </p:pic>
      <p:sp>
        <p:nvSpPr>
          <p:cNvPr id="14" name="Up Arrow 13"/>
          <p:cNvSpPr/>
          <p:nvPr/>
        </p:nvSpPr>
        <p:spPr>
          <a:xfrm>
            <a:off x="4000500" y="5638800"/>
            <a:ext cx="2095500" cy="1181100"/>
          </a:xfrm>
          <a:prstGeom prst="upArrow">
            <a:avLst>
              <a:gd name="adj1" fmla="val 73534"/>
              <a:gd name="adj2" fmla="val 3260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theory of </a:t>
            </a:r>
            <a:r>
              <a:rPr lang="en-US" sz="2000" dirty="0" err="1" smtClean="0"/>
              <a:t>bisimilarity</a:t>
            </a:r>
            <a:endParaRPr lang="en-US" sz="2000" dirty="0"/>
          </a:p>
        </p:txBody>
      </p:sp>
      <p:sp>
        <p:nvSpPr>
          <p:cNvPr id="15" name="Up Arrow 14"/>
          <p:cNvSpPr/>
          <p:nvPr/>
        </p:nvSpPr>
        <p:spPr>
          <a:xfrm>
            <a:off x="6248400" y="5638800"/>
            <a:ext cx="2590800" cy="1181100"/>
          </a:xfrm>
          <a:prstGeom prst="upArrow">
            <a:avLst>
              <a:gd name="adj1" fmla="val 73534"/>
              <a:gd name="adj2" fmla="val 3260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 of traces and simulations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876800" y="304800"/>
            <a:ext cx="3848100" cy="1143000"/>
          </a:xfrm>
          <a:prstGeom prst="wedgeRoundRectCallout">
            <a:avLst>
              <a:gd name="adj1" fmla="val 27106"/>
              <a:gd name="adj2" fmla="val 75828"/>
              <a:gd name="adj3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genericity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: both for</a:t>
            </a:r>
            <a:endParaRPr lang="en-US" sz="2400" b="1" dirty="0" smtClean="0">
              <a:latin typeface="cmmi10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mmi10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mmi12" pitchFamily="34" charset="0"/>
                <a:cs typeface="Arial" pitchFamily="34" charset="0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= </a:t>
            </a:r>
            <a:r>
              <a:rPr lang="en-US" sz="2400" dirty="0" smtClean="0">
                <a:solidFill>
                  <a:schemeClr val="bg1"/>
                </a:solidFill>
                <a:latin typeface="cmbsy10" pitchFamily="34" charset="0"/>
                <a:cs typeface="Arial" pitchFamily="34" charset="0"/>
              </a:rPr>
              <a:t>P  </a:t>
            </a:r>
            <a:r>
              <a:rPr lang="en-US" sz="2400" dirty="0" smtClean="0"/>
              <a:t>   (non-determinism)</a:t>
            </a:r>
            <a:endParaRPr lang="en-US" sz="2400" dirty="0" smtClean="0">
              <a:solidFill>
                <a:schemeClr val="bg1"/>
              </a:solidFill>
              <a:latin typeface="cmbsy10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mbsy10" pitchFamily="34" charset="0"/>
                <a:cs typeface="Arial" pitchFamily="34" charset="0"/>
              </a:rPr>
              <a:t>   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mmi12" pitchFamily="34" charset="0"/>
                <a:cs typeface="Arial" pitchFamily="34" charset="0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= </a:t>
            </a:r>
            <a:r>
              <a:rPr lang="en-US" sz="2400" dirty="0" smtClean="0">
                <a:solidFill>
                  <a:schemeClr val="bg1"/>
                </a:solidFill>
                <a:latin typeface="cmbsy10" pitchFamily="34" charset="0"/>
                <a:cs typeface="Arial" pitchFamily="34" charset="0"/>
              </a:rPr>
              <a:t>D</a:t>
            </a:r>
            <a:r>
              <a:rPr lang="en-US" sz="2400" dirty="0" smtClean="0"/>
              <a:t>  (probability)</a:t>
            </a:r>
            <a:endParaRPr lang="en-US" sz="2400" dirty="0" smtClean="0">
              <a:solidFill>
                <a:schemeClr val="bg1"/>
              </a:solidFill>
              <a:latin typeface="cmbsy10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</a:t>
            </a:r>
            <a:br>
              <a:rPr lang="en-US" dirty="0" smtClean="0"/>
            </a:br>
            <a:r>
              <a:rPr lang="en-US" dirty="0" smtClean="0"/>
              <a:t>probabilistic anonymity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714500" y="1600200"/>
            <a:ext cx="6972300" cy="16383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Simulation-based proof method for </a:t>
            </a:r>
          </a:p>
          <a:p>
            <a:pPr algn="ctr"/>
            <a:r>
              <a:rPr lang="en-US" sz="28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non-deterministic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anonymity </a:t>
            </a:r>
            <a:r>
              <a:rPr lang="en-US" sz="2000" b="1" spc="150" dirty="0" smtClean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[KawabeMST06]</a:t>
            </a:r>
            <a:endParaRPr lang="en-US" sz="2800" b="1" spc="150" dirty="0">
              <a:ln w="1143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76400" y="5334000"/>
            <a:ext cx="6972300" cy="13335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Simulation-based proof method for </a:t>
            </a:r>
          </a:p>
          <a:p>
            <a:pPr algn="ctr"/>
            <a:r>
              <a:rPr lang="en-US" sz="28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probabilistic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anonymity</a:t>
            </a:r>
            <a:endParaRPr lang="en-US" sz="2800" b="1" spc="150" dirty="0">
              <a:ln w="1143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981200" y="3314700"/>
            <a:ext cx="5638800" cy="1981200"/>
          </a:xfrm>
          <a:prstGeom prst="downArrow">
            <a:avLst>
              <a:gd name="adj1" fmla="val 82432"/>
              <a:gd name="adj2" fmla="val 3220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generic,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coalgebraic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theory of traces and simulations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7391400" y="3028950"/>
            <a:ext cx="1600200" cy="800100"/>
          </a:xfrm>
          <a:prstGeom prst="wedgeEllipseCallout">
            <a:avLst>
              <a:gd name="adj1" fmla="val -42662"/>
              <a:gd name="adj2" fmla="val -6425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mmi12" pitchFamily="34" charset="0"/>
                <a:cs typeface="Arial" pitchFamily="34" charset="0"/>
              </a:rPr>
              <a:t>T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 = 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mbsy10" pitchFamily="34" charset="0"/>
                <a:cs typeface="Arial" pitchFamily="34" charset="0"/>
              </a:rPr>
              <a:t>P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7315200" y="4648200"/>
            <a:ext cx="1676400" cy="800100"/>
          </a:xfrm>
          <a:prstGeom prst="wedgeEllipseCallout">
            <a:avLst>
              <a:gd name="adj1" fmla="val -37526"/>
              <a:gd name="adj2" fmla="val 52604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mmi12" pitchFamily="34" charset="0"/>
                <a:cs typeface="Arial" pitchFamily="34" charset="0"/>
              </a:rPr>
              <a:t>T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 = 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mbsy10" pitchFamily="34" charset="0"/>
                <a:cs typeface="Arial" pitchFamily="34" charset="0"/>
              </a:rPr>
              <a:t>D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-152400" y="4229100"/>
            <a:ext cx="2476500" cy="1066800"/>
          </a:xfrm>
          <a:prstGeom prst="flowChartAlternateProcess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Probabilistic Anonymity via </a:t>
            </a:r>
            <a:r>
              <a:rPr 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Coalgebraic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Simulations</a:t>
            </a:r>
          </a:p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IH &amp;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Yoshinobu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Kawabe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Proc. ESOP 2007</a:t>
            </a:r>
          </a:p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LNCS 4421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Bisimilarity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trace semantics</a:t>
            </a:r>
          </a:p>
          <a:p>
            <a:endParaRPr lang="en-US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Bisimilarity</a:t>
            </a:r>
            <a:r>
              <a:rPr lang="en-US" dirty="0" smtClean="0"/>
              <a:t> via </a:t>
            </a:r>
            <a:r>
              <a:rPr lang="en-US" dirty="0" err="1" smtClean="0"/>
              <a:t>coinduction</a:t>
            </a:r>
            <a:r>
              <a:rPr lang="en-US" dirty="0" smtClean="0"/>
              <a:t> in </a:t>
            </a:r>
            <a:r>
              <a:rPr lang="en-US" b="1" dirty="0" smtClean="0"/>
              <a:t>Sets</a:t>
            </a:r>
          </a:p>
          <a:p>
            <a:pPr lvl="1"/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Trace semantics </a:t>
            </a:r>
            <a:r>
              <a:rPr lang="en-US" dirty="0" smtClean="0"/>
              <a:t>via </a:t>
            </a:r>
            <a:r>
              <a:rPr lang="en-US" dirty="0" err="1" smtClean="0"/>
              <a:t>coinduction</a:t>
            </a:r>
            <a:r>
              <a:rPr lang="en-US" dirty="0" smtClean="0"/>
              <a:t> in a </a:t>
            </a:r>
            <a:r>
              <a:rPr lang="en-US" dirty="0" err="1" smtClean="0"/>
              <a:t>Kleisli</a:t>
            </a:r>
            <a:r>
              <a:rPr lang="en-US" dirty="0" smtClean="0"/>
              <a:t> category</a:t>
            </a:r>
          </a:p>
          <a:p>
            <a:pPr lvl="2"/>
            <a:r>
              <a:rPr lang="en-US" dirty="0" smtClean="0"/>
              <a:t>Non-deterministic branching (</a:t>
            </a:r>
            <a:r>
              <a:rPr lang="en-US" i="1" dirty="0" smtClean="0"/>
              <a:t>T=P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Probabilistic branching (</a:t>
            </a:r>
            <a:r>
              <a:rPr lang="en-US" i="1" dirty="0" smtClean="0"/>
              <a:t>T=D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Final </a:t>
            </a:r>
            <a:r>
              <a:rPr lang="en-US" dirty="0" err="1" smtClean="0"/>
              <a:t>coalgebra</a:t>
            </a:r>
            <a:r>
              <a:rPr lang="en-US" dirty="0" smtClean="0"/>
              <a:t> in </a:t>
            </a:r>
            <a:r>
              <a:rPr lang="en-US" dirty="0" err="1" smtClean="0">
                <a:latin typeface="cmbxti10" pitchFamily="34" charset="0"/>
              </a:rPr>
              <a:t>Kl</a:t>
            </a:r>
            <a:r>
              <a:rPr lang="en-US" b="1" dirty="0" smtClean="0"/>
              <a:t>(</a:t>
            </a:r>
            <a:r>
              <a:rPr lang="en-US" dirty="0" smtClean="0">
                <a:latin typeface="cmbxti10" pitchFamily="34" charset="0"/>
              </a:rPr>
              <a:t>T</a:t>
            </a:r>
            <a:r>
              <a:rPr lang="en-US" b="1" dirty="0" smtClean="0"/>
              <a:t>)</a:t>
            </a:r>
            <a:r>
              <a:rPr lang="en-US" dirty="0" smtClean="0"/>
              <a:t> = initial algebra in </a:t>
            </a:r>
            <a:r>
              <a:rPr lang="en-US" b="1" dirty="0" smtClean="0"/>
              <a:t>Sets</a:t>
            </a:r>
          </a:p>
          <a:p>
            <a:r>
              <a:rPr lang="en-US" dirty="0" smtClean="0"/>
              <a:t>(Monad + order) as essence of “branching”</a:t>
            </a:r>
          </a:p>
        </p:txBody>
      </p:sp>
      <p:sp>
        <p:nvSpPr>
          <p:cNvPr id="7" name="雲形吹き出し 6"/>
          <p:cNvSpPr/>
          <p:nvPr/>
        </p:nvSpPr>
        <p:spPr>
          <a:xfrm>
            <a:off x="6072198" y="285728"/>
            <a:ext cx="3429024" cy="1571612"/>
          </a:xfrm>
          <a:prstGeom prst="cloudCallout">
            <a:avLst>
              <a:gd name="adj1" fmla="val -87307"/>
              <a:gd name="adj2" fmla="val 3593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        =           ? </a:t>
            </a:r>
          </a:p>
        </p:txBody>
      </p:sp>
      <p:pic>
        <p:nvPicPr>
          <p:cNvPr id="5" name="Content Placeholder 33" descr="chooseFir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571480"/>
            <a:ext cx="1121311" cy="785818"/>
          </a:xfrm>
          <a:prstGeom prst="rect">
            <a:avLst/>
          </a:prstGeom>
        </p:spPr>
      </p:pic>
      <p:pic>
        <p:nvPicPr>
          <p:cNvPr id="6" name="Picture 14" descr="chooseLa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571480"/>
            <a:ext cx="792366" cy="785818"/>
          </a:xfrm>
          <a:prstGeom prst="rect">
            <a:avLst/>
          </a:prstGeom>
        </p:spPr>
      </p:pic>
      <p:pic>
        <p:nvPicPr>
          <p:cNvPr id="8" name="コンテンツ プレースホルダ 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071802" y="2000240"/>
            <a:ext cx="2500330" cy="952883"/>
          </a:xfrm>
          <a:prstGeom prst="rect">
            <a:avLst/>
          </a:prstGeom>
          <a:noFill/>
          <a:ln/>
          <a:effectLst/>
        </p:spPr>
      </p:pic>
      <p:sp>
        <p:nvSpPr>
          <p:cNvPr id="9" name="Rounded Rectangle 18"/>
          <p:cNvSpPr/>
          <p:nvPr/>
        </p:nvSpPr>
        <p:spPr>
          <a:xfrm>
            <a:off x="304800" y="5562600"/>
            <a:ext cx="4267200" cy="1295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spcBef>
                <a:spcPts val="0"/>
              </a:spcBef>
            </a:pPr>
            <a:r>
              <a:rPr lang="de-A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attention!</a:t>
            </a:r>
          </a:p>
          <a:p>
            <a:pPr lvl="1" algn="l">
              <a:spcBef>
                <a:spcPts val="0"/>
              </a:spcBef>
            </a:pPr>
            <a:r>
              <a:rPr lang="de-AT" sz="2000" dirty="0" smtClean="0"/>
              <a:t>Ichiro Hasuo (RIMS, Kyoto-U)</a:t>
            </a:r>
          </a:p>
          <a:p>
            <a:pPr lvl="1" algn="l">
              <a:spcBef>
                <a:spcPts val="0"/>
              </a:spcBef>
            </a:pPr>
            <a:r>
              <a:rPr lang="de-AT" sz="1600" dirty="0" smtClean="0"/>
              <a:t>http://www.kurims.kyoto-u.ac.jp/~ichiro</a:t>
            </a:r>
            <a:endParaRPr lang="de-AT" sz="1400" dirty="0"/>
          </a:p>
        </p:txBody>
      </p:sp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Serendipity: fool’s gold?</a:t>
            </a:r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en-US" altLang="ja-JP" dirty="0" smtClean="0"/>
              <a:t>Thanks again for coming all over!!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Welcome</a:t>
            </a:r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/>
              <a:t>Theory of </a:t>
            </a:r>
            <a:r>
              <a:rPr kumimoji="1" lang="en-US" altLang="ja-JP" b="1" dirty="0" err="1" smtClean="0"/>
              <a:t>coalgebras</a:t>
            </a:r>
            <a:r>
              <a:rPr kumimoji="1" lang="en-US" altLang="ja-JP" b="1" dirty="0" smtClean="0"/>
              <a:t> </a:t>
            </a:r>
            <a:r>
              <a:rPr kumimoji="1" lang="en-US" altLang="ja-JP" dirty="0" smtClean="0"/>
              <a:t>as</a:t>
            </a:r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en-US" altLang="ja-JP" b="1" dirty="0" smtClean="0"/>
              <a:t>mathematical theory of state-based systems</a:t>
            </a:r>
          </a:p>
          <a:p>
            <a:r>
              <a:rPr lang="en-US" altLang="ja-JP" dirty="0" smtClean="0"/>
              <a:t>system as </a:t>
            </a:r>
            <a:r>
              <a:rPr lang="en-US" altLang="ja-JP" b="1" dirty="0" err="1" smtClean="0"/>
              <a:t>coalgebra</a:t>
            </a:r>
            <a:r>
              <a:rPr lang="en-US" altLang="ja-JP" dirty="0" smtClean="0"/>
              <a:t>             behavior by </a:t>
            </a:r>
            <a:r>
              <a:rPr lang="en-US" altLang="ja-JP" b="1" dirty="0" err="1" smtClean="0"/>
              <a:t>coinduction</a:t>
            </a:r>
            <a:endParaRPr lang="en-US" altLang="ja-JP" b="1" dirty="0" smtClean="0"/>
          </a:p>
          <a:p>
            <a:endParaRPr kumimoji="1" lang="en-US" altLang="ja-JP" b="1" dirty="0" smtClean="0"/>
          </a:p>
          <a:p>
            <a:endParaRPr lang="en-US" altLang="ja-JP" b="1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... in which category?</a:t>
            </a:r>
          </a:p>
          <a:p>
            <a:pPr lvl="1"/>
            <a:r>
              <a:rPr lang="en-US" altLang="ja-JP" dirty="0" smtClean="0"/>
              <a:t>Sets			</a:t>
            </a:r>
            <a:r>
              <a:rPr lang="en-US" altLang="ja-JP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standard, “behavior” = </a:t>
            </a:r>
            <a:r>
              <a:rPr lang="en-US" altLang="ja-JP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bisimilarity</a:t>
            </a:r>
            <a:endParaRPr lang="en-US" altLang="ja-JP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/>
            <a:r>
              <a:rPr kumimoji="1" lang="en-US" altLang="ja-JP" dirty="0" smtClean="0"/>
              <a:t>Stone spaces                              </a:t>
            </a:r>
            <a:r>
              <a:rPr lang="en-US" altLang="ja-JP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better compatible with modal logic</a:t>
            </a:r>
          </a:p>
          <a:p>
            <a:pPr lvl="2">
              <a:buNone/>
            </a:pPr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Kupke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Kurz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Venema</a:t>
            </a:r>
            <a:r>
              <a:rPr lang="en-US" altLang="ja-JP" sz="1400" dirty="0" smtClean="0"/>
              <a:t>]</a:t>
            </a:r>
          </a:p>
          <a:p>
            <a:pPr lvl="1"/>
            <a:r>
              <a:rPr lang="en-US" altLang="ja-JP" dirty="0" smtClean="0"/>
              <a:t>nominal sets/</a:t>
            </a:r>
            <a:r>
              <a:rPr lang="en-US" altLang="ja-JP" dirty="0" err="1" smtClean="0"/>
              <a:t>presheaves</a:t>
            </a:r>
            <a:r>
              <a:rPr lang="en-US" altLang="ja-JP" dirty="0" smtClean="0"/>
              <a:t>        </a:t>
            </a:r>
            <a:r>
              <a:rPr lang="en-US" altLang="ja-JP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models for name-passing calculi</a:t>
            </a:r>
          </a:p>
          <a:p>
            <a:pPr lvl="1">
              <a:buNone/>
            </a:pPr>
            <a:r>
              <a:rPr lang="en-US" altLang="ja-JP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</a:t>
            </a:r>
            <a:r>
              <a:rPr lang="en-US" altLang="ja-JP" sz="1400" dirty="0" smtClean="0"/>
              <a:t>[Fiore, </a:t>
            </a:r>
            <a:r>
              <a:rPr lang="en-US" altLang="ja-JP" sz="1400" dirty="0" err="1" smtClean="0"/>
              <a:t>Staton</a:t>
            </a:r>
            <a:r>
              <a:rPr lang="en-US" altLang="ja-JP" sz="1400" dirty="0" smtClean="0"/>
              <a:t>]</a:t>
            </a:r>
          </a:p>
          <a:p>
            <a:pPr lvl="1"/>
            <a:r>
              <a:rPr kumimoji="1" lang="en-US" altLang="ja-JP" b="1" dirty="0" smtClean="0"/>
              <a:t>a </a:t>
            </a:r>
            <a:r>
              <a:rPr kumimoji="1" lang="en-US" altLang="ja-JP" b="1" dirty="0" err="1" smtClean="0"/>
              <a:t>Kleisli</a:t>
            </a:r>
            <a:r>
              <a:rPr kumimoji="1" lang="en-US" altLang="ja-JP" b="1" dirty="0" smtClean="0"/>
              <a:t> category                       </a:t>
            </a:r>
            <a:r>
              <a:rPr lang="en-US" altLang="ja-JP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suited for </a:t>
            </a:r>
            <a:r>
              <a:rPr lang="en-US" altLang="ja-JP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traces</a:t>
            </a:r>
            <a:r>
              <a:rPr lang="en-US" altLang="ja-JP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altLang="ja-JP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simulations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this talk is about</a:t>
            </a:r>
            <a:endParaRPr kumimoji="1" lang="ja-JP" altLang="en-US" dirty="0"/>
          </a:p>
        </p:txBody>
      </p:sp>
      <p:pic>
        <p:nvPicPr>
          <p:cNvPr id="4" name="Picture 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2000232" y="2928934"/>
            <a:ext cx="609600" cy="952189"/>
          </a:xfrm>
          <a:prstGeom prst="rect">
            <a:avLst/>
          </a:prstGeom>
          <a:noFill/>
          <a:ln/>
          <a:effectLst/>
        </p:spPr>
      </p:pic>
      <p:pic>
        <p:nvPicPr>
          <p:cNvPr id="5" name="Picture 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5143504" y="2928934"/>
            <a:ext cx="2799493" cy="11430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 we develop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47800" y="1600200"/>
          <a:ext cx="7467600" cy="399965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14600"/>
                <a:gridCol w="2209800"/>
                <a:gridCol w="2743200"/>
              </a:tblGrid>
              <a:tr h="5926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 </a:t>
                      </a:r>
                      <a:r>
                        <a:rPr lang="en-US" sz="2000" dirty="0" smtClean="0">
                          <a:latin typeface="cmb10" pitchFamily="34" charset="0"/>
                        </a:rPr>
                        <a:t>Sets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 </a:t>
                      </a:r>
                      <a:r>
                        <a:rPr lang="en-US" sz="2000" b="1" dirty="0" err="1" smtClean="0"/>
                        <a:t>Kl</a:t>
                      </a:r>
                      <a:r>
                        <a:rPr lang="en-US" sz="2000" b="1" dirty="0" smtClean="0"/>
                        <a:t>(</a:t>
                      </a:r>
                      <a:r>
                        <a:rPr lang="en-US" sz="2000" b="1" dirty="0" smtClean="0">
                          <a:latin typeface="cmbxti10" pitchFamily="34" charset="0"/>
                        </a:rPr>
                        <a:t>T</a:t>
                      </a:r>
                      <a:r>
                        <a:rPr lang="en-US" sz="2000" b="1" dirty="0" smtClean="0"/>
                        <a:t>)</a:t>
                      </a:r>
                      <a:endParaRPr lang="en-US" sz="2000" dirty="0" smtClean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0913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        </a:t>
                      </a:r>
                      <a:r>
                        <a:rPr lang="en-US" dirty="0" err="1" smtClean="0">
                          <a:solidFill>
                            <a:srgbClr val="FFC000"/>
                          </a:solidFill>
                        </a:rPr>
                        <a:t>coalgebra</a:t>
                      </a:r>
                      <a:endParaRPr lang="en-US" dirty="0" smtClean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 anchor="ctr"/>
                </a:tc>
              </a:tr>
              <a:tr h="110913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C000"/>
                          </a:solidFill>
                        </a:rPr>
                        <a:t>morphism</a:t>
                      </a:r>
                      <a:r>
                        <a:rPr lang="en-US" baseline="0" dirty="0" smtClean="0">
                          <a:solidFill>
                            <a:srgbClr val="FFC000"/>
                          </a:solidFill>
                        </a:rPr>
                        <a:t> of </a:t>
                      </a:r>
                      <a:r>
                        <a:rPr lang="en-US" baseline="0" dirty="0" err="1" smtClean="0">
                          <a:solidFill>
                            <a:srgbClr val="FFC000"/>
                          </a:solidFill>
                        </a:rPr>
                        <a:t>coalgebra</a:t>
                      </a:r>
                      <a:endParaRPr lang="en-US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en-US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functional </a:t>
                      </a:r>
                      <a:r>
                        <a:rPr lang="en-US" dirty="0" err="1" smtClean="0"/>
                        <a:t>bisimulation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forward simulation (lax)</a:t>
                      </a:r>
                    </a:p>
                    <a:p>
                      <a:pPr algn="l"/>
                      <a:r>
                        <a:rPr lang="en-US" dirty="0" smtClean="0"/>
                        <a:t>backward </a:t>
                      </a:r>
                      <a:r>
                        <a:rPr lang="en-US" dirty="0" err="1" smtClean="0"/>
                        <a:t>similation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oplax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 anchor="ctr"/>
                </a:tc>
              </a:tr>
              <a:tr h="11091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by</a:t>
                      </a:r>
                      <a:r>
                        <a:rPr lang="en-US" baseline="0" dirty="0" smtClean="0">
                          <a:solidFill>
                            <a:srgbClr val="FFC000"/>
                          </a:solidFill>
                        </a:rPr>
                        <a:t> final </a:t>
                      </a:r>
                      <a:r>
                        <a:rPr lang="en-US" baseline="0" dirty="0" err="1" smtClean="0">
                          <a:solidFill>
                            <a:srgbClr val="FFC000"/>
                          </a:solidFill>
                        </a:rPr>
                        <a:t>coalgebra</a:t>
                      </a:r>
                      <a:endParaRPr lang="en-US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en-US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en-US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bisimilarity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trace semantics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1905000" y="4779355"/>
            <a:ext cx="1791676" cy="731520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2019300" y="3688080"/>
            <a:ext cx="1360372" cy="731520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086100" y="2476500"/>
            <a:ext cx="409784" cy="640080"/>
          </a:xfrm>
          <a:prstGeom prst="rect">
            <a:avLst/>
          </a:prstGeom>
          <a:noFill/>
          <a:ln/>
          <a:effectLst/>
        </p:spPr>
      </p:pic>
      <p:sp>
        <p:nvSpPr>
          <p:cNvPr id="14" name="Up Arrow 13"/>
          <p:cNvSpPr/>
          <p:nvPr/>
        </p:nvSpPr>
        <p:spPr>
          <a:xfrm>
            <a:off x="4000500" y="5638800"/>
            <a:ext cx="2095500" cy="1181100"/>
          </a:xfrm>
          <a:prstGeom prst="upArrow">
            <a:avLst>
              <a:gd name="adj1" fmla="val 73534"/>
              <a:gd name="adj2" fmla="val 3260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theory of </a:t>
            </a:r>
            <a:r>
              <a:rPr lang="en-US" sz="2000" dirty="0" err="1" smtClean="0"/>
              <a:t>bisimilarity</a:t>
            </a:r>
            <a:endParaRPr lang="en-US" sz="2000" dirty="0"/>
          </a:p>
        </p:txBody>
      </p:sp>
      <p:sp>
        <p:nvSpPr>
          <p:cNvPr id="15" name="Up Arrow 14"/>
          <p:cNvSpPr/>
          <p:nvPr/>
        </p:nvSpPr>
        <p:spPr>
          <a:xfrm>
            <a:off x="6248400" y="5638800"/>
            <a:ext cx="2590800" cy="1181100"/>
          </a:xfrm>
          <a:prstGeom prst="upArrow">
            <a:avLst>
              <a:gd name="adj1" fmla="val 73534"/>
              <a:gd name="adj2" fmla="val 3260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 of traces and simulations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876800" y="304800"/>
            <a:ext cx="3848100" cy="1143000"/>
          </a:xfrm>
          <a:prstGeom prst="wedgeRoundRectCallout">
            <a:avLst>
              <a:gd name="adj1" fmla="val 27106"/>
              <a:gd name="adj2" fmla="val 75828"/>
              <a:gd name="adj3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genericity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: both for</a:t>
            </a:r>
            <a:endParaRPr lang="en-US" sz="2400" b="1" dirty="0" smtClean="0">
              <a:latin typeface="cmmi10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mmi10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mmi12" pitchFamily="34" charset="0"/>
                <a:cs typeface="Arial" pitchFamily="34" charset="0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= </a:t>
            </a:r>
            <a:r>
              <a:rPr lang="en-US" sz="2400" dirty="0" smtClean="0">
                <a:solidFill>
                  <a:schemeClr val="bg1"/>
                </a:solidFill>
                <a:latin typeface="cmbsy10" pitchFamily="34" charset="0"/>
                <a:cs typeface="Arial" pitchFamily="34" charset="0"/>
              </a:rPr>
              <a:t>P  </a:t>
            </a:r>
            <a:r>
              <a:rPr lang="en-US" sz="2400" dirty="0" smtClean="0"/>
              <a:t>   (non-determinism)</a:t>
            </a:r>
            <a:endParaRPr lang="en-US" sz="2400" dirty="0" smtClean="0">
              <a:solidFill>
                <a:schemeClr val="bg1"/>
              </a:solidFill>
              <a:latin typeface="cmbsy10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mbsy10" pitchFamily="34" charset="0"/>
                <a:cs typeface="Arial" pitchFamily="34" charset="0"/>
              </a:rPr>
              <a:t>   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mmi12" pitchFamily="34" charset="0"/>
                <a:cs typeface="Arial" pitchFamily="34" charset="0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= </a:t>
            </a:r>
            <a:r>
              <a:rPr lang="en-US" sz="2400" dirty="0" smtClean="0">
                <a:solidFill>
                  <a:schemeClr val="bg1"/>
                </a:solidFill>
                <a:latin typeface="cmbsy10" pitchFamily="34" charset="0"/>
                <a:cs typeface="Arial" pitchFamily="34" charset="0"/>
              </a:rPr>
              <a:t>D</a:t>
            </a:r>
            <a:r>
              <a:rPr lang="en-US" sz="2400" dirty="0" smtClean="0"/>
              <a:t>  (probability)</a:t>
            </a:r>
          </a:p>
        </p:txBody>
      </p:sp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19506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Coalgebras</a:t>
            </a:r>
            <a:r>
              <a:rPr lang="en-US" altLang="ja-JP" dirty="0" smtClean="0"/>
              <a:t> in the </a:t>
            </a:r>
            <a:r>
              <a:rPr lang="en-US" altLang="ja-JP" dirty="0" err="1" smtClean="0"/>
              <a:t>Kleisli</a:t>
            </a:r>
            <a:r>
              <a:rPr lang="en-US" altLang="ja-JP" dirty="0" smtClean="0"/>
              <a:t> category </a:t>
            </a:r>
            <a:r>
              <a:rPr lang="en-US" altLang="ja-JP" dirty="0" err="1" smtClean="0">
                <a:latin typeface="cmbx12" pitchFamily="34" charset="0"/>
              </a:rPr>
              <a:t>Kl</a:t>
            </a:r>
            <a:r>
              <a:rPr lang="en-US" altLang="ja-JP" dirty="0" smtClean="0">
                <a:latin typeface="cmbx12" pitchFamily="34" charset="0"/>
              </a:rPr>
              <a:t>(</a:t>
            </a:r>
            <a:r>
              <a:rPr lang="en-US" altLang="ja-JP" dirty="0" smtClean="0">
                <a:solidFill>
                  <a:schemeClr val="accent2"/>
                </a:solidFill>
                <a:latin typeface="cmbxti10" pitchFamily="34" charset="0"/>
              </a:rPr>
              <a:t>T</a:t>
            </a:r>
            <a:r>
              <a:rPr lang="en-US" altLang="ja-JP" dirty="0" smtClean="0">
                <a:latin typeface="cmbx12" pitchFamily="34" charset="0"/>
              </a:rPr>
              <a:t>)</a:t>
            </a:r>
            <a:endParaRPr lang="en-US" altLang="ja-JP" baseline="-25000" dirty="0" smtClean="0">
              <a:latin typeface="cmbxti10" pitchFamily="34" charset="0"/>
            </a:endParaRPr>
          </a:p>
          <a:p>
            <a:pPr lvl="1"/>
            <a:r>
              <a:rPr lang="en-US" altLang="ja-JP" dirty="0" smtClean="0">
                <a:solidFill>
                  <a:schemeClr val="accent2"/>
                </a:solidFill>
                <a:latin typeface="cmbxti10" pitchFamily="34" charset="0"/>
              </a:rPr>
              <a:t>T</a:t>
            </a:r>
            <a:r>
              <a:rPr lang="en-US" altLang="ja-JP" dirty="0" smtClean="0"/>
              <a:t>: a parameter, for type of </a:t>
            </a:r>
            <a:r>
              <a:rPr lang="en-US" altLang="ja-JP" b="1" dirty="0" smtClean="0"/>
              <a:t>branching</a:t>
            </a:r>
          </a:p>
          <a:p>
            <a:pPr lvl="2"/>
            <a:r>
              <a:rPr lang="en-US" altLang="ja-JP" dirty="0" smtClean="0">
                <a:solidFill>
                  <a:schemeClr val="accent2"/>
                </a:solidFill>
                <a:latin typeface="cmbxti10" pitchFamily="34" charset="0"/>
              </a:rPr>
              <a:t>T</a:t>
            </a:r>
            <a:r>
              <a:rPr lang="en-US" altLang="ja-JP" dirty="0" smtClean="0">
                <a:latin typeface="cmbxti10" pitchFamily="34" charset="0"/>
              </a:rPr>
              <a:t> </a:t>
            </a:r>
            <a:r>
              <a:rPr lang="en-US" altLang="ja-JP" dirty="0" smtClean="0"/>
              <a:t>= </a:t>
            </a:r>
            <a:r>
              <a:rPr lang="en-US" altLang="ja-JP" dirty="0" smtClean="0">
                <a:latin typeface="cmbsy6" pitchFamily="34" charset="0"/>
              </a:rPr>
              <a:t>P </a:t>
            </a:r>
            <a:r>
              <a:rPr lang="en-US" altLang="ja-JP" dirty="0" smtClean="0"/>
              <a:t> </a:t>
            </a:r>
            <a:r>
              <a:rPr lang="en-US" altLang="ja-JP" dirty="0" smtClean="0">
                <a:sym typeface="Wingdings" pitchFamily="2" charset="2"/>
              </a:rPr>
              <a:t> non-deterministic branching</a:t>
            </a:r>
          </a:p>
          <a:p>
            <a:pPr lvl="2"/>
            <a:r>
              <a:rPr lang="en-US" altLang="ja-JP" dirty="0" smtClean="0">
                <a:solidFill>
                  <a:schemeClr val="accent2"/>
                </a:solidFill>
                <a:latin typeface="cmbxti10" pitchFamily="34" charset="0"/>
              </a:rPr>
              <a:t>T</a:t>
            </a:r>
            <a:r>
              <a:rPr lang="en-US" altLang="ja-JP" dirty="0" smtClean="0">
                <a:latin typeface="cmbxti10" pitchFamily="34" charset="0"/>
              </a:rPr>
              <a:t> </a:t>
            </a:r>
            <a:r>
              <a:rPr lang="en-US" altLang="ja-JP" dirty="0" smtClean="0"/>
              <a:t>= </a:t>
            </a:r>
            <a:r>
              <a:rPr lang="en-US" altLang="ja-JP" dirty="0" smtClean="0">
                <a:latin typeface="cmbsy6" pitchFamily="34" charset="0"/>
              </a:rPr>
              <a:t>D </a:t>
            </a:r>
            <a:r>
              <a:rPr lang="en-US" altLang="ja-JP" dirty="0" smtClean="0"/>
              <a:t> </a:t>
            </a:r>
            <a:r>
              <a:rPr lang="en-US" altLang="ja-JP" dirty="0" smtClean="0">
                <a:sym typeface="Wingdings" pitchFamily="2" charset="2"/>
              </a:rPr>
              <a:t> probabilistic branching</a:t>
            </a:r>
          </a:p>
          <a:p>
            <a:endParaRPr lang="en-US" altLang="ja-JP" dirty="0" smtClean="0">
              <a:sym typeface="Wingdings" pitchFamily="2" charset="2"/>
            </a:endParaRPr>
          </a:p>
          <a:p>
            <a:r>
              <a:rPr lang="en-US" altLang="ja-JP" dirty="0" smtClean="0">
                <a:sym typeface="Wingdings" pitchFamily="2" charset="2"/>
              </a:rPr>
              <a:t>“What we can do in a non-det. setting, we can also do in a probabilistic branching”</a:t>
            </a:r>
          </a:p>
          <a:p>
            <a:pPr lvl="1"/>
            <a:r>
              <a:rPr lang="en-US" altLang="ja-JP" dirty="0" smtClean="0">
                <a:sym typeface="Wingdings" pitchFamily="2" charset="2"/>
              </a:rPr>
              <a:t>Just change </a:t>
            </a:r>
            <a:r>
              <a:rPr lang="en-US" altLang="ja-JP" dirty="0" err="1" smtClean="0">
                <a:sym typeface="Wingdings" pitchFamily="2" charset="2"/>
              </a:rPr>
              <a:t>from</a:t>
            </a:r>
            <a:r>
              <a:rPr lang="en-US" altLang="ja-JP" dirty="0" err="1" smtClean="0">
                <a:latin typeface="cmbxti10" pitchFamily="34" charset="0"/>
              </a:rPr>
              <a:t>T</a:t>
            </a:r>
            <a:r>
              <a:rPr lang="en-US" altLang="ja-JP" dirty="0" smtClean="0">
                <a:latin typeface="cmbxti10" pitchFamily="34" charset="0"/>
              </a:rPr>
              <a:t> </a:t>
            </a:r>
            <a:r>
              <a:rPr lang="en-US" altLang="ja-JP" dirty="0" smtClean="0"/>
              <a:t>= </a:t>
            </a:r>
            <a:r>
              <a:rPr lang="en-US" altLang="ja-JP" dirty="0" smtClean="0">
                <a:latin typeface="cmbsy6" pitchFamily="34" charset="0"/>
              </a:rPr>
              <a:t>P </a:t>
            </a:r>
            <a:r>
              <a:rPr lang="en-US" altLang="ja-JP" dirty="0" smtClean="0">
                <a:latin typeface="cmbsy6" pitchFamily="34" charset="0"/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 to </a:t>
            </a:r>
            <a:r>
              <a:rPr lang="en-US" altLang="ja-JP" dirty="0" smtClean="0">
                <a:latin typeface="cmbxti10" pitchFamily="34" charset="0"/>
              </a:rPr>
              <a:t>T </a:t>
            </a:r>
            <a:r>
              <a:rPr lang="en-US" altLang="ja-JP" dirty="0" smtClean="0"/>
              <a:t>= </a:t>
            </a:r>
            <a:r>
              <a:rPr lang="en-US" altLang="ja-JP" dirty="0" smtClean="0">
                <a:latin typeface="cmbsy6" pitchFamily="34" charset="0"/>
              </a:rPr>
              <a:t>D </a:t>
            </a:r>
          </a:p>
          <a:p>
            <a:pPr lvl="1"/>
            <a:endParaRPr lang="en-US" altLang="ja-JP" dirty="0" smtClean="0">
              <a:latin typeface="cmbsy6" pitchFamily="34" charset="0"/>
              <a:sym typeface="Wingdings" pitchFamily="2" charset="2"/>
            </a:endParaRPr>
          </a:p>
          <a:p>
            <a:r>
              <a:rPr lang="en-US" altLang="ja-JP" dirty="0" smtClean="0">
                <a:sym typeface="Wingdings" pitchFamily="2" charset="2"/>
              </a:rPr>
              <a:t>Exploited in verifying </a:t>
            </a:r>
            <a:r>
              <a:rPr lang="en-US" altLang="ja-JP" b="1" dirty="0" smtClean="0">
                <a:sym typeface="Wingdings" pitchFamily="2" charset="2"/>
              </a:rPr>
              <a:t>probabilistic anonymity</a:t>
            </a:r>
            <a:endParaRPr lang="en-US" altLang="ja-JP" dirty="0" smtClean="0">
              <a:latin typeface="cmbsy6" pitchFamily="34" charset="0"/>
              <a:sym typeface="Wingdings" pitchFamily="2" charset="2"/>
            </a:endParaRPr>
          </a:p>
          <a:p>
            <a:endParaRPr lang="en-US" altLang="ja-JP" dirty="0" smtClean="0">
              <a:sym typeface="Wingdings" pitchFamily="2" charset="2"/>
            </a:endParaRPr>
          </a:p>
          <a:p>
            <a:pPr lvl="2"/>
            <a:endParaRPr lang="en-US" altLang="ja-JP" dirty="0" smtClean="0">
              <a:sym typeface="Wingdings" pitchFamily="2" charset="2"/>
            </a:endParaRPr>
          </a:p>
          <a:p>
            <a:pPr lvl="2"/>
            <a:endParaRPr lang="ja-JP" altLang="en-US" dirty="0">
              <a:latin typeface="cmbsy6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Genericity</a:t>
            </a:r>
            <a:r>
              <a:rPr lang="en-US" altLang="ja-JP" dirty="0" smtClean="0"/>
              <a:t> of the theory</a:t>
            </a:r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Coalgebra</a:t>
            </a:r>
            <a:endParaRPr lang="en-US" altLang="ja-JP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6787" cy="4802187"/>
          </a:xfrm>
        </p:spPr>
        <p:txBody>
          <a:bodyPr>
            <a:normAutofit/>
          </a:bodyPr>
          <a:lstStyle/>
          <a:p>
            <a:r>
              <a:rPr lang="en-US" altLang="ja-JP" sz="2800" b="1" u="sng" dirty="0" smtClean="0"/>
              <a:t>Definition </a:t>
            </a:r>
            <a:r>
              <a:rPr lang="en-US" altLang="ja-JP" sz="2800" dirty="0" smtClean="0"/>
              <a:t>      Let    </a:t>
            </a:r>
          </a:p>
          <a:p>
            <a:pPr lvl="1"/>
            <a:r>
              <a:rPr lang="en-US" altLang="ja-JP" sz="2400" b="1" i="1" dirty="0" smtClean="0"/>
              <a:t>C </a:t>
            </a:r>
            <a:r>
              <a:rPr lang="en-US" altLang="ja-JP" sz="2400" dirty="0" smtClean="0"/>
              <a:t>:  a category    </a:t>
            </a:r>
          </a:p>
          <a:p>
            <a:pPr lvl="1"/>
            <a:r>
              <a:rPr lang="en-US" altLang="ja-JP" sz="2400" i="1" dirty="0" smtClean="0"/>
              <a:t>F </a:t>
            </a:r>
            <a:r>
              <a:rPr lang="en-US" altLang="ja-JP" sz="2400" dirty="0" smtClean="0"/>
              <a:t>: </a:t>
            </a:r>
            <a:r>
              <a:rPr lang="en-US" altLang="ja-JP" sz="2400" b="1" i="1" dirty="0" smtClean="0"/>
              <a:t>C </a:t>
            </a:r>
            <a:r>
              <a:rPr lang="en-US" altLang="ja-JP" sz="2400" dirty="0" smtClean="0">
                <a:sym typeface="Wingdings" pitchFamily="2" charset="2"/>
              </a:rPr>
              <a:t></a:t>
            </a:r>
            <a:r>
              <a:rPr lang="en-US" altLang="ja-JP" sz="2400" b="1" i="1" dirty="0" smtClean="0">
                <a:sym typeface="Wingdings" pitchFamily="2" charset="2"/>
              </a:rPr>
              <a:t> C   </a:t>
            </a:r>
            <a:r>
              <a:rPr lang="en-US" altLang="ja-JP" sz="2400" dirty="0" smtClean="0">
                <a:sym typeface="Wingdings" pitchFamily="2" charset="2"/>
              </a:rPr>
              <a:t>a </a:t>
            </a:r>
            <a:r>
              <a:rPr lang="en-US" altLang="ja-JP" sz="2400" dirty="0" err="1" smtClean="0">
                <a:sym typeface="Wingdings" pitchFamily="2" charset="2"/>
              </a:rPr>
              <a:t>functor</a:t>
            </a:r>
            <a:endParaRPr lang="en-US" altLang="ja-JP" sz="2400" dirty="0" smtClean="0">
              <a:sym typeface="Wingdings" pitchFamily="2" charset="2"/>
            </a:endParaRPr>
          </a:p>
          <a:p>
            <a:pPr lvl="1"/>
            <a:endParaRPr lang="en-US" altLang="ja-JP" sz="2400" b="1" i="1" dirty="0" smtClean="0">
              <a:sym typeface="Wingdings" pitchFamily="2" charset="2"/>
            </a:endParaRPr>
          </a:p>
          <a:p>
            <a:pPr>
              <a:buNone/>
            </a:pPr>
            <a:r>
              <a:rPr lang="en-US" altLang="ja-JP" sz="2400" b="1" i="1" dirty="0" smtClean="0">
                <a:sym typeface="Wingdings" pitchFamily="2" charset="2"/>
              </a:rPr>
              <a:t>	</a:t>
            </a:r>
            <a:r>
              <a:rPr lang="en-US" altLang="ja-JP" sz="2400" dirty="0" smtClean="0">
                <a:sym typeface="Wingdings" pitchFamily="2" charset="2"/>
              </a:rPr>
              <a:t>A </a:t>
            </a:r>
            <a:r>
              <a:rPr lang="en-US" altLang="ja-JP" sz="2400" b="1" dirty="0" err="1" smtClean="0">
                <a:solidFill>
                  <a:schemeClr val="accent2"/>
                </a:solidFill>
                <a:sym typeface="Wingdings" pitchFamily="2" charset="2"/>
              </a:rPr>
              <a:t>coalgebra</a:t>
            </a:r>
            <a:r>
              <a:rPr lang="en-US" altLang="ja-JP" sz="2400" dirty="0" smtClean="0">
                <a:sym typeface="Wingdings" pitchFamily="2" charset="2"/>
              </a:rPr>
              <a:t> is a </a:t>
            </a:r>
            <a:r>
              <a:rPr lang="en-US" altLang="ja-JP" sz="2400" dirty="0" err="1" smtClean="0">
                <a:sym typeface="Wingdings" pitchFamily="2" charset="2"/>
              </a:rPr>
              <a:t>morphism</a:t>
            </a:r>
            <a:r>
              <a:rPr lang="en-US" altLang="ja-JP" sz="2400" dirty="0" smtClean="0">
                <a:sym typeface="Wingdings" pitchFamily="2" charset="2"/>
              </a:rPr>
              <a:t> 			</a:t>
            </a:r>
          </a:p>
          <a:p>
            <a:pPr>
              <a:buNone/>
            </a:pPr>
            <a:endParaRPr lang="en-US" altLang="ja-JP" sz="2400" dirty="0" smtClean="0">
              <a:sym typeface="Wingdings" pitchFamily="2" charset="2"/>
            </a:endParaRPr>
          </a:p>
          <a:p>
            <a:pPr>
              <a:buNone/>
            </a:pPr>
            <a:endParaRPr lang="en-US" altLang="ja-JP" sz="2400" dirty="0" smtClean="0">
              <a:sym typeface="Wingdings" pitchFamily="2" charset="2"/>
            </a:endParaRPr>
          </a:p>
          <a:p>
            <a:pPr>
              <a:buNone/>
            </a:pPr>
            <a:endParaRPr lang="en-US" altLang="ja-JP" sz="24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altLang="ja-JP" sz="2400" dirty="0" smtClean="0">
                <a:sym typeface="Wingdings" pitchFamily="2" charset="2"/>
              </a:rPr>
              <a:t>							in </a:t>
            </a:r>
            <a:r>
              <a:rPr lang="en-US" altLang="ja-JP" sz="2400" b="1" i="1" dirty="0" smtClean="0"/>
              <a:t>C</a:t>
            </a:r>
            <a:endParaRPr lang="en-US" altLang="ja-JP" sz="2400" dirty="0" smtClean="0">
              <a:sym typeface="Wingdings" pitchFamily="2" charset="2"/>
            </a:endParaRPr>
          </a:p>
          <a:p>
            <a:pPr lvl="1">
              <a:buNone/>
            </a:pPr>
            <a:endParaRPr lang="en-US" altLang="ja-JP" sz="2400" dirty="0" smtClean="0"/>
          </a:p>
          <a:p>
            <a:pPr>
              <a:buFont typeface="Wingdings" pitchFamily="2" charset="2"/>
              <a:buNone/>
            </a:pPr>
            <a:endParaRPr lang="en-US" altLang="ja-JP" sz="1600" dirty="0"/>
          </a:p>
        </p:txBody>
      </p:sp>
      <p:pic>
        <p:nvPicPr>
          <p:cNvPr id="25607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643446"/>
            <a:ext cx="1000132" cy="1622062"/>
          </a:xfrm>
          <a:prstGeom prst="rect">
            <a:avLst/>
          </a:prstGeom>
          <a:solidFill>
            <a:schemeClr val="accent1">
              <a:alpha val="33000"/>
            </a:schemeClr>
          </a:solidFill>
          <a:ln w="38100" algn="ctr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コンテンツ プレースホルダ 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7" name="角丸四角形 36"/>
          <p:cNvSpPr/>
          <p:nvPr/>
        </p:nvSpPr>
        <p:spPr>
          <a:xfrm>
            <a:off x="1285852" y="6000768"/>
            <a:ext cx="2500330" cy="8572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as </a:t>
            </a:r>
            <a:r>
              <a:rPr lang="en-US" dirty="0" err="1" smtClean="0"/>
              <a:t>coalgebra</a:t>
            </a:r>
            <a:endParaRPr lang="en-US" dirty="0"/>
          </a:p>
        </p:txBody>
      </p:sp>
      <p:sp>
        <p:nvSpPr>
          <p:cNvPr id="4" name="円/楕円 3"/>
          <p:cNvSpPr/>
          <p:nvPr/>
        </p:nvSpPr>
        <p:spPr>
          <a:xfrm>
            <a:off x="1142976" y="1643050"/>
            <a:ext cx="714380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mmib10" pitchFamily="34" charset="0"/>
              </a:rPr>
              <a:t>x</a:t>
            </a:r>
            <a:endParaRPr lang="en-US" sz="2800" dirty="0">
              <a:latin typeface="cmmib10" pitchFamily="34" charset="0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2857488" y="1643050"/>
            <a:ext cx="714380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mmib10" pitchFamily="34" charset="0"/>
              </a:rPr>
              <a:t>y</a:t>
            </a:r>
            <a:endParaRPr lang="en-US" sz="2800" dirty="0">
              <a:latin typeface="cmmib10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2857488" y="3071810"/>
            <a:ext cx="714380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mmib10" pitchFamily="34" charset="0"/>
              </a:rPr>
              <a:t>z</a:t>
            </a:r>
            <a:endParaRPr lang="en-US" sz="2800" dirty="0">
              <a:latin typeface="cmmib10" pitchFamily="34" charset="0"/>
            </a:endParaRPr>
          </a:p>
        </p:txBody>
      </p:sp>
      <p:cxnSp>
        <p:nvCxnSpPr>
          <p:cNvPr id="8" name="直線矢印コネクタ 7"/>
          <p:cNvCxnSpPr>
            <a:stCxn id="4" idx="6"/>
            <a:endCxn id="5" idx="2"/>
          </p:cNvCxnSpPr>
          <p:nvPr/>
        </p:nvCxnSpPr>
        <p:spPr>
          <a:xfrm>
            <a:off x="1857356" y="1964521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>
            <a:stCxn id="5" idx="4"/>
            <a:endCxn id="6" idx="0"/>
          </p:cNvCxnSpPr>
          <p:nvPr/>
        </p:nvCxnSpPr>
        <p:spPr>
          <a:xfrm rot="5400000">
            <a:off x="2821769" y="2678901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6" idx="1"/>
            <a:endCxn id="4" idx="5"/>
          </p:cNvCxnSpPr>
          <p:nvPr/>
        </p:nvCxnSpPr>
        <p:spPr>
          <a:xfrm rot="16200000" flipV="1">
            <a:off x="1870356" y="2074216"/>
            <a:ext cx="974132" cy="12093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071670" y="150017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mmib10" pitchFamily="34" charset="0"/>
              </a:rPr>
              <a:t>a</a:t>
            </a:r>
            <a:endParaRPr lang="en-US" sz="2400" dirty="0">
              <a:latin typeface="cmmib10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28794" y="271462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mmib10" pitchFamily="34" charset="0"/>
              </a:rPr>
              <a:t>c</a:t>
            </a:r>
            <a:endParaRPr lang="en-US" sz="2400" dirty="0">
              <a:latin typeface="cmmib10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57554" y="235743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mmib10" pitchFamily="34" charset="0"/>
              </a:rPr>
              <a:t>b</a:t>
            </a:r>
            <a:endParaRPr lang="en-US" sz="2400" dirty="0">
              <a:latin typeface="cmmib10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14876" y="228599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</a:t>
            </a:r>
            <a:endParaRPr lang="en-US" sz="3200" dirty="0"/>
          </a:p>
        </p:txBody>
      </p:sp>
      <p:pic>
        <p:nvPicPr>
          <p:cNvPr id="26" name="Picture 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714488"/>
            <a:ext cx="1101182" cy="178594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27" name="テキスト ボックス 26"/>
          <p:cNvSpPr txBox="1"/>
          <p:nvPr/>
        </p:nvSpPr>
        <p:spPr>
          <a:xfrm>
            <a:off x="7715272" y="228599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</a:t>
            </a:r>
            <a:r>
              <a:rPr lang="en-US" sz="3200" b="1" i="1" dirty="0" smtClean="0"/>
              <a:t>C</a:t>
            </a:r>
            <a:endParaRPr lang="en-US" sz="3200" b="1" i="1" dirty="0"/>
          </a:p>
        </p:txBody>
      </p:sp>
      <p:pic>
        <p:nvPicPr>
          <p:cNvPr id="21" name="図 2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43042" y="4357694"/>
            <a:ext cx="1598757" cy="1525014"/>
          </a:xfrm>
          <a:prstGeom prst="rect">
            <a:avLst/>
          </a:prstGeom>
          <a:noFill/>
          <a:ln/>
          <a:effectLst/>
        </p:spPr>
      </p:pic>
      <p:pic>
        <p:nvPicPr>
          <p:cNvPr id="35" name="図 34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28730" y="6072206"/>
            <a:ext cx="2213114" cy="360000"/>
          </a:xfrm>
          <a:prstGeom prst="rect">
            <a:avLst/>
          </a:prstGeom>
          <a:noFill/>
          <a:ln/>
          <a:effectLst/>
        </p:spPr>
      </p:pic>
      <p:pic>
        <p:nvPicPr>
          <p:cNvPr id="36" name="図 3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00166" y="6498000"/>
            <a:ext cx="2065569" cy="360000"/>
          </a:xfrm>
          <a:prstGeom prst="rect">
            <a:avLst/>
          </a:prstGeom>
          <a:noFill/>
          <a:ln/>
          <a:effectLst/>
        </p:spPr>
      </p:pic>
      <p:pic>
        <p:nvPicPr>
          <p:cNvPr id="34" name="図 33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71868" y="4500569"/>
            <a:ext cx="2762623" cy="1351011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/>
          <a:effectLst/>
        </p:spPr>
      </p:pic>
      <p:cxnSp>
        <p:nvCxnSpPr>
          <p:cNvPr id="40" name="直線コネクタ 39"/>
          <p:cNvCxnSpPr/>
          <p:nvPr/>
        </p:nvCxnSpPr>
        <p:spPr>
          <a:xfrm>
            <a:off x="714348" y="4143380"/>
            <a:ext cx="76438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角丸四角形 41"/>
          <p:cNvSpPr/>
          <p:nvPr/>
        </p:nvSpPr>
        <p:spPr>
          <a:xfrm>
            <a:off x="6286512" y="5214950"/>
            <a:ext cx="3500430" cy="17145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ja-JP" sz="2800" b="1" i="1" dirty="0" smtClean="0"/>
              <a:t> C</a:t>
            </a:r>
            <a:r>
              <a:rPr lang="en-US" altLang="ja-JP" sz="2800" dirty="0" smtClean="0"/>
              <a:t> = </a:t>
            </a:r>
            <a:r>
              <a:rPr lang="en-US" altLang="ja-JP" sz="2800" b="1" dirty="0" smtClean="0"/>
              <a:t>Sets</a:t>
            </a:r>
            <a:endParaRPr lang="en-US" altLang="ja-JP" sz="28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800" i="1" dirty="0" smtClean="0"/>
              <a:t> F = </a:t>
            </a:r>
            <a:r>
              <a:rPr lang="el-GR" altLang="ja-JP" sz="2800" i="1" dirty="0" smtClean="0"/>
              <a:t>Σ </a:t>
            </a:r>
            <a:r>
              <a:rPr lang="en-US" altLang="ja-JP" sz="2800" dirty="0" smtClean="0"/>
              <a:t>x _</a:t>
            </a:r>
          </a:p>
          <a:p>
            <a:r>
              <a:rPr lang="en-US" altLang="ja-JP" sz="2800" dirty="0" smtClean="0"/>
              <a:t>   </a:t>
            </a:r>
            <a:r>
              <a:rPr lang="en-US" altLang="ja-JP" sz="2000" dirty="0" smtClean="0"/>
              <a:t>“action and continue” </a:t>
            </a:r>
            <a:endParaRPr lang="en-US" altLang="ja-JP" sz="2800" dirty="0" smtClean="0"/>
          </a:p>
        </p:txBody>
      </p:sp>
      <p:sp>
        <p:nvSpPr>
          <p:cNvPr id="43" name="円形吹き出し 42"/>
          <p:cNvSpPr/>
          <p:nvPr/>
        </p:nvSpPr>
        <p:spPr>
          <a:xfrm>
            <a:off x="0" y="5072074"/>
            <a:ext cx="1785950" cy="857256"/>
          </a:xfrm>
          <a:prstGeom prst="wedgeEllipseCallout">
            <a:avLst>
              <a:gd name="adj1" fmla="val 78107"/>
              <a:gd name="adj2" fmla="val 2790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state  space</a:t>
            </a:r>
            <a:endParaRPr lang="en-US" sz="2800" dirty="0"/>
          </a:p>
        </p:txBody>
      </p:sp>
      <p:sp>
        <p:nvSpPr>
          <p:cNvPr id="44" name="円形吹き出し 43"/>
          <p:cNvSpPr/>
          <p:nvPr/>
        </p:nvSpPr>
        <p:spPr>
          <a:xfrm>
            <a:off x="152400" y="3429000"/>
            <a:ext cx="2419336" cy="857256"/>
          </a:xfrm>
          <a:prstGeom prst="wedgeEllipseCallout">
            <a:avLst>
              <a:gd name="adj1" fmla="val 37562"/>
              <a:gd name="adj2" fmla="val 61059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type of transition</a:t>
            </a:r>
            <a:endParaRPr lang="en-US" sz="2800" dirty="0"/>
          </a:p>
        </p:txBody>
      </p:sp>
      <p:sp>
        <p:nvSpPr>
          <p:cNvPr id="45" name="円形吹き出し 44"/>
          <p:cNvSpPr/>
          <p:nvPr/>
        </p:nvSpPr>
        <p:spPr>
          <a:xfrm>
            <a:off x="3786182" y="3571876"/>
            <a:ext cx="2214578" cy="857256"/>
          </a:xfrm>
          <a:prstGeom prst="wedgeEllipseCallout">
            <a:avLst>
              <a:gd name="adj1" fmla="val -112854"/>
              <a:gd name="adj2" fmla="val 151869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dynamics</a:t>
            </a:r>
            <a:endParaRPr lang="en-US" sz="2800" dirty="0"/>
          </a:p>
        </p:txBody>
      </p:sp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5" grpId="0"/>
      <p:bldP spid="27" grpId="0"/>
      <p:bldP spid="42" grpId="0" animBg="1"/>
      <p:bldP spid="43" grpId="0" animBg="1"/>
      <p:bldP spid="44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&#10;&#10;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proof}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$\vcenter{        \xymatrix@C+1em@R=1em{FX\\ X\ar[u]} }&#10;      $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37"/>
  <p:tag name="PICTUREFILESIZE" val="34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$\vcenter{        \xymatrix@C+1em@R=1em{&#10;{\Sigma \times X}&#10;\\ X\ar[u]} }&#10;      $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65"/>
  <p:tag name="PICTUREFILESIZE" val="49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$X=\{x,y,z\}$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5"/>
  <p:tag name="PICTUREFILESIZE" val="46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$\Sigma=\{a,b,c\}$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6"/>
  <p:tag name="PICTUREFILESIZE" val="446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&#10;\begin{document}&#10;$\vcenter{        \xymatrix@C-.3em@R=2em{&#10;{(a,y)}&#10;&amp;&#10;{(b,z)}&#10;&amp;&#10;{(c,x)}&#10;\\ &#10;x\boar@{|-&gt;}[u]&#10;&amp;&#10;y\boar@{|-&gt;}[u]&#10;&amp;&#10;z\boar@{|-&gt;}[u]&#10;} }&#10;      $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6"/>
  <p:tag name="PICTUREFILESIZE" val="1499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proof}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$\vcenter{        \xymatrix@C+1em@R=1em{FX\\ X\ar[u]} }&#10;      $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37"/>
  <p:tag name="PICTUREFILESIZE" val="34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$\vcenter{        \xymatrix@C+1em@R=1em{&#10;{\pow(\Sigma \times X)}&#10;\\ X\ar[u]} }&#10;      $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2"/>
  <p:tag name="PICTUREFILESIZE" val="68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&#10;\begin{document}&#10;$\vcenter{        \xymatrix@C-.3em@R=2em{&#10;{\{\,(a,x),(b,y)\,\}}&#10;&amp;&#10;\emptyset&#10;\\ &#10;x\boar@{|-&gt;}[u]&#10;&amp;&#10;y\boar@{|-&gt;}[u]&#10;} }&#10;      $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4"/>
  <p:tag name="PICTUREFILESIZE" val="122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vcenter{\xymatrix@C+1em@R-0em{&#10;  {F X}&#10; \\&#10;  {X}&#10;                \boar[u]&#10;     }}&#10;$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39"/>
  <p:tag name="PICTUREFILESIZE" val="178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def\boar{\ar@*{[|(3)]}}&#10;&#10;\begin{document}&#10; $\xymatrix@C+2em@R-0em{&#10;  {F X}&#10;                \boar@{--&gt;}[r]&#10;%                \ar@{}[rd]|{=}&#10; &amp;&#10;  {F Z}&#10; \\&#10;  {X}&#10;                \boar[u]^{\scriptstyle c}&#10;                \boar@{--&gt;}[r]_{\scriptstyle \mathsf{beh}(c)}&#10; &amp;&#10;  {Z}&#10;                \boar[u]_{\text{final}}&#10;  }&#10; $&#10;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181"/>
  <p:tag name="PICTUREFILESIZE" val="77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xymatrix@C+2em@R-0em{&#10;  {F X}&#10;                \boar@{-&gt;}[r]^{\scriptstyle Ff}&#10;%                \ar@{}[rd]|{=}&#10; &amp;&#10;  {F Y}&#10; \\&#10;  {X}&#10;                \boar[u]^{\scriptstyle c}&#10;                \boar@{-&gt;}[r]_{\scriptstyle f}&#10; &amp;&#10;  {Y}&#10;                \boar[u]_{\scriptstyle d}&#10;  }&#10; $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156"/>
  <p:tag name="PICTUREFILESIZE" val="700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&#10;\newrgbcolor{wite}{.99 .99 .99}&#10;\def\boar{\ar@*{[|(3)]}}&#10;&#10;&#10;\begin{document}&#10;&#10;&#10;&#10;$\xymatrix@C+2em{X\boar@{--&gt;}[r]^{\exists !} &amp; Z}$&#10;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169"/>
  <p:tag name="PICTUREFILESIZE" val="277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proof}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$\vcenter{        \xymatrix@C+1em@R=1em{FX\\ X\ar[u]} }&#10;      $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37"/>
  <p:tag name="PICTUREFILESIZE" val="34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&#10;\begin{document}&#10;$\vcenter{        \xymatrix@C+1em@R=1em{\Sigma\times\Sigma^&#10;{\mathbb{N}}\\ \Sigma^&#10;{\mathbb{N}}\boar[u]} }&#10;      $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5"/>
  <p:tag name="PICTUREFILESIZE" val="615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&#10;\begin{document}&#10;&#10;$\vcenter{        \xymatrix@C-.3em@R=2em{&#10;(a_0,\; a_1a_2\dotsc)&#10;\\&#10;a_0a_1a_2\dotsc \boar@{|-&gt;}[u]&#10;} }&#10;      $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7"/>
  <p:tag name="PICTUREFILESIZE" val="986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def\boar{\ar@*{[|(3)]}}&#10;&#10;\begin{document}&#10; $\xymatrix@C+2em@R-0em{&#10;  {\Sigma\times X}&#10;                \boar@{--&gt;}[r]^{\scriptstyle \Sigma\times\mathsf{beh}}&#10;%                \ar@{}[rd]|{=}&#10; &amp;&#10;  {\Sigma\times\Sigma^{\mathbb{N}}}&#10; \\&#10;  {X}&#10;                \boar[u]&#10;                \boar@{--&gt;}[r]_{\scriptstyle \mathsf{beh}}&#10; &amp;&#10;  {\Sigma^{\mathbb{N}}}&#10;                \boar[u]_{\text{final}}&#10;  }&#10; $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8"/>
  <p:tag name="PICTUREFILESIZE" val="1579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def\boar{\ar@*{[|(3)]}}&#10;&#10;\begin{document}&#10; &#10;&#10;\begin{align*}&#10; \Longleftrightarrow\qquad&#10; &amp;\beh(x)=a\cdot\beh(x')&#10; \\&#10; &amp;\text{where}\quad&#10; \phantom{x\stackrel{a}{\rightarrow}&#10; y}\quad&#10; \text{in}\quad&#10; \vcenter{\xymatrix@C+2em@R-0em{&#10;  {\Sigma\times X}&#10; \\&#10;  {X}  \boar[u]&#10;}}&#10;\end{align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77"/>
  <p:tag name="PICTUREFILESIZE" val="1855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def\boar{\ar@*{[|(3)]}}&#10;&#10;\begin{document}&#10; &#10;&#10;\begin{align*}&#10;  &amp;\beh(x)=a\cdot\beh(x')&#10; \\&#10; &amp;\text{where}\quad&#10; \phantom{x\stackrel{a}{\rightarrow}&#10; x'}\quad&#10; \text{in}\quad&#10; \vcenter{\xymatrix@C+2em@R-0em{&#10;  {\Sigma\times X}&#10; \\&#10;  {X}  \boar[u]&#10;}}&#10;\end{align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92"/>
  <p:tag name="PICTUREFILESIZE" val="1675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def\boar{\ar@*{[|(3)]}}&#10;&#10;\begin{document}&#10; $\xymatrix@C+2em@R-0em{&#10;  {\Sigma\times X}&#10;                \boar@{--&gt;}[r]^{\scriptstyle \Sigma\times\mathsf{beh}}&#10;%                \ar@{}[rd]|{=}&#10; &amp;&#10;  {\Sigma\times\Sigma^{\mathbb{N}}}&#10; \\&#10;  {X}&#10;                \boar[u]&#10;                \boar@{--&gt;}[r]_{\scriptstyle \mathsf{beh}}&#10; &amp;&#10;  {\Sigma^{\mathbb{N}}}&#10;                \boar[u]_{\text{final}}&#10;  }&#10; $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8"/>
  <p:tag name="PICTUREFILESIZE" val="1579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vcenter{\xymatrix@C+1em@R-0em{&#10;  {F X}&#10; \\&#10;  {X}&#10;                \boar[u]&#10;     }}&#10;$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39"/>
  <p:tag name="PICTUREFILESIZE" val="17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vcenter{\xymatrix@C+1em@R-0em{&#10;  {F X}&#10; \\&#10;  {X}&#10;                \boar[u]&#10;     }}&#10;$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39"/>
  <p:tag name="PICTUREFILESIZE" val="178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vcenter{\xymatrix@C+1em@R-0em{&#10;  {F X}&#10;        \boar[d]&#10; \\&#10;  {X}&#10;     }}&#10;$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7"/>
  <p:tag name="PICTUREFILESIZE" val="347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def\boar{\ar@*{[|(3)]}}&#10;&#10;\begin{document}&#10; $\xymatrix@C+2em@R-0em{&#10;  {F X}&#10;                \boar@{--&gt;}[r]&#10;%                \ar@{}[rd]|{=}&#10; &amp;&#10;  {F Z}&#10; \\&#10;  {X}&#10;                \boar[u]&#10;                \boar@{--&gt;}[r]_{\scriptstyle \mathsf{beh}}&#10; &amp;&#10;  {Z}&#10;                \boar[u]_{\text{final}}&#10;  }&#10; $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9"/>
  <p:tag name="PICTUREFILESIZE" val="93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def\boar{\ar@*{[|(3)]}}&#10;&#10;\begin{document}&#10; $\xymatrix@C+2em@R-0em{&#10;  {F A}&#10;                \boar@{--&gt;}[r]&#10;                \boar[d]_{\text{initial}}&#10;%                \ar@{}[rd]|{=}&#10; &amp;&#10;  {F X}&#10;                \boar[d]&#10; \\&#10;  {A}&#10;                \boar@{--&gt;}[r]%_{\scriptstyle \mathsf{beh}(c)}&#10; &amp;&#10;  {X}&#10;  }&#10; $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1"/>
  <p:tag name="PICTUREFILESIZE" val="930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def\boar{\ar@*{[|(3)]}}&#10;\newcommand{\nat}{\mathbb{N}}&#10;&#10;\begin{document}&#10;  $\xymatrix@C+1em@R-0em{&#10;  {1+\nat}&#10;                \boar@{--&gt;}[r]&#10;                \boar[d]_{\text{initial}}&#10;%                \ar@{}[rd]|{=}&#10; &amp;&#10;  {1+X}&#10;                \boar[d]^{\scriptstyle[a,g]}&#10; \\&#10;  {\nat}&#10;                \boar@{--&gt;}[r]_{f}%_{\scriptstyle \mathsf{beh}(c)}&#10; &amp;&#10;  {X}&#10;  }&#10; $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8"/>
  <p:tag name="PICTUREFILESIZE" val="1326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def\boar{\ar@*{[|(3)]}}&#10;\newcommand{\nat}{\mathbb{N}}&#10;&#10;\begin{document}&#10;  $\xymatrix@C+0em@R-0em{&#10;  {*}&#10;%                \boar@{--&gt;}[r]&#10;                \boar@{|-&gt;}[d]&#10;%                \ar@{}[rd]|{=}&#10; &amp;&#10;  {n}&#10;                \boar@{|-&gt;}[d]&#10; \\&#10;  {0}&#10;%                \boar@{--&gt;}[r]%_{\scriptstyle \mathsf{beh}(c)}&#10; &amp;&#10;  {n+1}&#10;  }&#10; $&#10;&#10;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5"/>
  <p:tag name="PICTUREFILESIZE" val="530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\newcommand{\nat}{\mathbb{N}}&#10;&#10;&#10;&#10;&#10;\begin{document}&#10;&#10;\begin{align*}&#10; f(0) &amp;:= a&#10;\\&#10; f(n+1) &amp;:= g(f(n))&#10;\end{align*}&#10;&#10;&#10;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9"/>
  <p:tag name="PICTUREFILESIZE" val="1086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def\boar{\ar@*{[|(3)]}}&#10;&#10;\begin{document}&#10; $\xymatrix@C+2em@R-0em{&#10;  {\Sigma\times X}&#10;                \boar@{--&gt;}[r]^{\scriptstyle \Sigma\times\mathsf{beh}}&#10;%                \ar@{}[rd]|{=}&#10; &amp;&#10;  {\Sigma\times\Sigma^{\mathbb{N}}}&#10; \\&#10;  {X}&#10;                \boar[u]&#10;                \boar@{--&gt;}[r]_{\scriptstyle \mathsf{beh}}&#10; &amp;&#10;  {\Sigma^{\mathbb{N}}}&#10;                \boar[u]_{\text{final}}&#10;  }&#10; $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8"/>
  <p:tag name="PICTUREFILESIZE" val="1579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&#10;\begin{document}&#10;\begin{align*}&#10; \mathbf{beh}(x) &amp;= a \cdot \mathbf{beh}(y)&#10;\\&#10; \mathbf{beh}(y) &amp;= b \cdot \mathbf{beh}(z)&#10;\\&#10; \mathbf{beh}(z) &amp;= c \cdot \mathbf{beh}(x)&#10;\end{align*}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6"/>
  <p:tag name="PICTUREFILESIZE" val="1996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def\boar{\ar@*{[|(3)]}}&#10;&#10;\begin{document}&#10; $\xymatrix@C+2em@R-0em{&#10;  {F X}&#10;                \boar@{--&gt;}[r]&#10;%                \ar@{}[rd]|{=}&#10; &amp;&#10;  {F Z}&#10; \\&#10;  {X}&#10;                \boar[u]&#10;                \boar@{--&gt;}[r]_{\scriptstyle \mathsf{beh}}&#10; &amp;&#10;  {Z}&#10;                \boar[u]_{\text{final}}&#10;  }&#10; $&#10;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181"/>
  <p:tag name="PICTUREFILESIZE" val="576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$\vcenter{\xymatrix{&#10; {\pow (1+\Sigma\times X)}&#10;\\&#10; {X}  \boar[u]&#10;}}$&#10;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2"/>
  <p:tag name="PICTUREFILESIZE" val="80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def\boar{\ar@*{[|(3)]}}&#10;&#10;\begin{document}&#10; $\xymatrix@C+2em@R-0em{&#10;  {F X}&#10;                \boar@{--&gt;}[r]&#10;%                \ar@{}[rd]|{=}&#10; &amp;&#10;  {F Z}&#10; \\&#10;  {X}&#10;                \boar[u]^{\scriptstyle c}&#10;                \boar@{--&gt;}[r]_{\scriptstyle \mathsf{beh}(c)}&#10; &amp;&#10;  {Z}&#10;                \boar[u]_{\text{final}}&#10;  }&#10; $&#10;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181"/>
  <p:tag name="PICTUREFILESIZE" val="776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where \\&#10;$1=\{\checkmark\}$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3"/>
  <p:tag name="PICTUREFILESIZE" val="495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&#10;$x\to \checkmark$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66"/>
  <p:tag name="PICTUREFILESIZE" val="227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&#10;&#10;\begin{align*}&#10;&amp; \mathsf{trace}(x) =\\&#10;&amp;\{a\checkmark,\, ab\checkmark, abb\checkmark, \dotsc\}&#10;\end{align*}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13"/>
  <p:tag name="PICTUREFILESIZE" val="983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\newcommand{\nat}{\mathbb{N}}&#10;&#10;&#10;&#10;&#10;\begin{document}&#10;&#10;\begin{displaymath}&#10;\begin{array}{rccl}&#10;  \mathsf{trace}(x)&amp;=&amp;\displaystyle\bigcup_{x\stackrel{a}{\to}y}&amp;\{a\cdot\sigma\mid\sigma\in\mathsf{trace}(y)\}&#10; \\&#10; &amp;&amp;\cup&amp; \{\langle\rangle\mid \text{if } x\to\checkmark\}&#10;\end{array}&#10;\end{displaymath}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97"/>
  <p:tag name="PICTUREFILESIZE" val="2151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&#10;$ab^{\omega}\not\in \mathsf{trace}(x)$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3"/>
  <p:tag name="PICTUREFILESIZE" val="593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&#10;&#10;$\mathsf{trace}: X\longrightarrow \pow(\Sigma^{*})$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2"/>
  <p:tag name="PICTUREFILESIZE" val="631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&#10;&#10; $\xymatrix@C+2em@R-0em{&#10;  {F X}&#10;                \boar@{--&gt;}[r]&#10;%                \ar@{}[rd]|{=}&#10; &amp;&#10;  {F Z}&#10; \\&#10;  {X}&#10;                \boar[u]^{\scriptstyle c}&#10;                \boar@{--&gt;}[r]_{\scriptstyle \mathsf{beh}}&#10; &amp;&#10;  {Z}&#10;                \boar[u]_{\text{final}}&#10;  }&#10; $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9"/>
  <p:tag name="PICTUREFILESIZE" val="985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in $\Kleisli{T}$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3"/>
  <p:tag name="PICTUREFILESIZE" val="400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$\vcenter{\xymatrix{&#10; {\pow (1+\Sigma\times X)}&#10;\\&#10; {X}  \boar[u]&#10;}}$&#10;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2"/>
  <p:tag name="PICTUREFILESIZE" val="803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in $\Sets$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66"/>
  <p:tag name="PICTUREFILESIZE" val="27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\wite&#10; $\xymatrix@C+2em@R-0em{&#10;  {F X}&#10;                \boar@{--&gt;}[r]&#10;%                \ar@{}[rd]|{=}&#10; &amp;&#10;  {F Z}&#10; \\&#10;  {X}&#10;                \boar[u]^{\scriptstyle c}&#10;                \boar@{--&gt;}[r]_{\scriptstyle \mathsf{beh}(c)}&#10; &amp;&#10;  {Z}&#10;                \boar[u]_{\text{final}}&#10;  }&#10; $&#10;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181"/>
  <p:tag name="PICTUREFILESIZE" val="776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$\vcenter{\xymatrix{&#10; {1+\Sigma\times X}&#10;\\&#10; {X}  \boar[u]&#10;}}$&#10;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5"/>
  <p:tag name="PICTUREFILESIZE" val="55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in $\Kleisli{\pow}$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5"/>
  <p:tag name="PICTUREFILESIZE" val="419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&#10;\begin{displaymath}&#10; \begin{array}{cl}&#10;  X\longrightarrow Y&amp;\text{in $\Kleisli{T}$} &#10; \\\hline\hline&#10;  X\longrightarrow TY&amp;\text{in $\Sets$}&#10; \end{array}&#10;\end{displaymath}&#10;&#10;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8"/>
  <p:tag name="PICTUREFILESIZE" val="1178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\newcommand{\nat}{\mathbb{N}}&#10;&#10;&#10;&#10;&#10;\begin{document}&#10;&#10;$x\longmapsto \{y,y'\}$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0"/>
  <p:tag name="PICTUREFILESIZE" val="440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\newcommand{\nat}{\mathbb{N}}&#10;&#10;&#10;&#10;&#10;\begin{document}&#10;&#10;\begin{displaymath}&#10; \vcenter{\xymatrix@R=1em@C+2em{&#10; &amp;&amp;&#10;  {\pow\pow Z}&#10;              \boar[d]^{\bigcup}&#10; &amp;&#10;  {\bigl\{\{z,z'\},\{z''\}\bigr\}}&#10;              \boar@{|-&gt;}[d]&#10; \\&#10; &amp;&#10;  {\pow Y}&#10;              \boar[ur]^{\pow g}&#10; &amp;&#10;  {\pow Z}&#10; &amp;&#10;  {\{z,z',z''\}}&#10; \\&#10;  {X}&#10;              \boar[ur]^{f}&#10;}}&#10;\end{displaymath}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98"/>
  <p:tag name="PICTUREFILESIZE" val="2692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\newcommand{\nat}{\mathbb{N}}&#10;&#10;&#10;&#10;&#10;\begin{document}&#10;&#10;$X\stackrel{f}{\longrightarrow} Y\stackrel{g}{\longrightarrow} Z \quad&#10;\text{in $\Kleisli{\pow}$}$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72"/>
  <p:tag name="PICTUREFILESIZE" val="898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&#10;\begin{displaymath}&#10; \begin{array}{cl}&#10;  X\longrightarrow Y&amp;\text{in $\Kleisli{\pow}$} &#10; \\\hline\hline&#10;  X\longrightarrow \pow Y&amp;\text{in $\Sets$}&#10; \end{array}&#10;\end{displaymath}&#10;&#10;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32"/>
  <p:tag name="PICTUREFILESIZE" val="1224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\newcommand{\nat}{\mathbb{N}}&#10;&#10;&#10;&#10;&#10;\begin{document}&#10;&#10;$X\stackrel{\eta}{\longrightarrow}TX$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9"/>
  <p:tag name="PICTUREFILESIZE" val="346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\newcommand{\nat}{\mathbb{N}}&#10;&#10;&#10;&#10;&#10;\begin{document}&#10;&#10;$TTX \stackrel{\mu}{\longrightarrow}TX$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3"/>
  <p:tag name="PICTUREFILESIZE" val="413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\newcommand{\nat}{\mathbb{N}}&#10;&#10;&#10;&#10;&#10;\begin{document}&#10;&#10;\begin{displaymath}&#10; \vcenter{\xymatrix@R=0.5em@C+2em{&#10;  {X}&#10;            \boar[r]&#10; &amp;&#10;  {\pow X}&#10; \\&#10;  {x}&#10;             \boar@{|-&gt;}[r]&#10; &amp;&#10;  {\{x\}}&#10;}}&#10;\end{displaymath}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9"/>
  <p:tag name="PICTUREFILESIZE" val="65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wite\xymatrix@C+2em@R-0em{&#10;  {F X}&#10;                \boar@{-&gt;}[r]^{\scriptstyle Ff}&#10;%                \ar@{}[rd]|{=}&#10; &amp;&#10;  {F Y}&#10; \\&#10;  {X}&#10;                \boar[u]^{\scriptstyle c}&#10;                \boar@{-&gt;}[r]_{\scriptstyle f}&#10; &amp;&#10;  {Y}&#10;                \boar[u]_{\scriptstyle d}&#10;  }&#10; $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156"/>
  <p:tag name="PICTUREFILESIZE" val="700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\newcommand{\nat}{\mathbb{N}}&#10;&#10;&#10;&#10;&#10;\begin{document}&#10;&#10;&#10;\begin{displaymath}&#10; \vcenter{\xymatrix@R=0.5em@C+2em{&#10;  {\pow\pow X}&#10;            \boar[r]&#10; &amp;&#10;  {\pow X}&#10; \\&#10;  {\bigl\{\{x,y\},\{z\}\bigr\}}&#10;             \boar@{|-&gt;}[r]&#10; &amp;&#10;  {\{x,y,z\}}&#10;}}&#10;\end{displaymath}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92"/>
  <p:tag name="PICTUREFILESIZE" val="1335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\newcommand{\nat}{\mathbb{N}}&#10;&#10;&#10;&#10;&#10;\begin{document}&#10;&#10;\begin{displaymath}&#10; \vcenter{\xymatrix@R=2em@C+0em{&#10;  {X}&#10;            \boar[r]&#10; &amp;&#10;  {\dist X}&#10; \\&#10;  {x}&#10;             \boar@{|-&gt;}[r]&#10; &amp;&#10;  {\phantom{hogehoge}}&#10;}}&#10;\end{displaymath}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0"/>
  <p:tag name="PICTUREFILESIZE" val="574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\newcommand{\nat}{\mathbb{N}}&#10;&#10;&#10;&#10;&#10;\begin{document}&#10;&#10;&#10;\begin{displaymath}&#10; \vcenter{\xymatrix@R=2em@C+2em{&#10;  {\dist\dist X}&#10;            \boar[r]&#10; &amp;&#10;  {\dist X}&#10;}} &#10;\end{displaymath}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9"/>
  <p:tag name="PICTUREFILESIZE" val="377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\newcommand{\nat}{\mathbb{N}}&#10;&#10;&#10;&#10;&#10;\begin{document}&#10;&#10;\begin{align*}&#10; &amp;\dist X = &#10;\\&#10; &amp; \{d:X\to [0,1]\mid \sum_{x}d(x)\le 1\}&#10;\end{align*}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01"/>
  <p:tag name="PICTUREFILESIZE" val="1441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&#10;&#10;      \begin{align*}&#10; \left[&#10;         \begin{array}{ccc}&#10;   \left[&#10;           \begin{array}{l}&#10;     x\mapsto 1/2&#10;           \\&#10;            y\mapsto 1/2&#10;    \end{array}&#10;          \right]&#10;         &amp;&#10;          \mapsto &#10;         &amp;&#10;          1/3&#10;         \\[+.3em]&#10;   [&#10;     z\mapsto 1&#10;          ]&#10;         &amp;&#10;          \mapsto &#10;         &amp;&#10;          2/3&#10;  \end{array}&#10; \right]&#10;    \quad&#10;    \stackrel{\mu}{\longmapsto}&#10;    \quad&#10;        \left[&#10;         \begin{array}{c}&#10;   x\mapsto 1/6&#10;         \\&#10;   y\mapsto 1/6&#10;         \\&#10;   z\mapsto 2/3&#10;  \end{array}&#10; \right]&#10;       \end{align*}&#10;&#10;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75"/>
  <p:tag name="PICTUREFILESIZE" val="2914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&#10;&#10;       \begin{align*}&#10;  &amp;\vcenter{\xymatrix@R=+.2em@C=2em{&#10;    &amp;&amp;&#10;     {x}&#10;    \\&#10;    &amp;&#10;     {\bullet}&#10;         \ar@{~&gt;}[ru]^{1/2}\ar@{~&gt;}[rd]_{1/2}&#10;    \\&#10;     {\bullet}&#10;         \ar@{~&gt;}[ru]^{1/3}\ar@{~&gt;}[rdd]_{2/3}&#10;    &amp;&amp;&#10;     {y}&#10;    \\&#10;    \\&#10;    &amp;&#10;     {\bullet}&#10;         \ar@{~&gt;}[r]_{1}&#10;    &amp;&#10;     {z}&#10;  }}&#10;    \quad&#10;    \stackrel{\mu}{\longmapsto}&#10;    \quad&#10;   \vcenter{\xymatrix@R=.6em@C=3em{&#10;    &amp;&#10;     {x}&#10;    \\&#10;     {\bullet}&#10;         \ar@{~&gt;}[ru]^{1/6}\ar@{~&gt;}[rd]_{2/3}\ar@{~&gt;}[r]|{1/6}&#10;    &amp;&#10;     {y}&#10;    \\&#10;    &amp;&#10;     {z}&#10;  }}&#10;      \end{align*}&#10;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60"/>
  <p:tag name="PICTUREFILESIZE" val="2599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&#10;&#10;\begin{equation*}\label{diagram:flatteningNonDetBranching}&#10; \vcenter{\xymatrix@R=+.2em@C=1em{&#10;  &amp;&amp;&#10;   {x}&#10;  \\&#10;  &amp;&#10;   {\bullet}&#10;              \ar@{~&gt;}[ru]\ar@{~&gt;}[rd]&#10;  \\&#10;   {\bullet}&#10;              \ar@{~&gt;}[ru]\ar@{~&gt;}[rdd]&#10;  &amp;&amp;&#10;   {y}&#10;  \\&#10;  \\&#10;  &amp;&#10;   {\bullet}&#10;              \ar@{~&gt;}[r]&#10;  &amp;&#10;   {z}&#10;}}&#10;  \quad&#10;  \stackrel{\mu}{\longmapsto}&#10;  \quad&#10; \vcenter{\xymatrix@R=+.2em@C=3em{&#10;  &amp;&#10;   {x}&#10;  \\&#10;   {\bullet}&#10;              \ar@/^/@{~&gt;}[ru]&#10;       \ar@/_/@{~&gt;}[rd]&#10;       \ar@{~&gt;}[r]&#10;  &amp;&#10;   {y}&#10;  \\&#10;  &amp;&#10;   {z}&#10;}}&#10;\end{equation*}&#10;&#10;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10"/>
  <p:tag name="PICTUREFILESIZE" val="1409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def\boar{\ar@*{[|(3)]}}&#10;&#10;\begin{document}&#10; $\xymatrix@C+2em@R-0em{&#10;  {F X}&#10;                \boar@{--&gt;}[r]&#10;%                \ar@{}[rd]|{=}&#10; &amp;&#10;  {F Z}&#10; \\&#10;  {X}&#10;                \boar[u]&#10;                \boar@{--&gt;}[r]_{\scriptstyle \mathsf{trace}}&#10; &amp;&#10;  {Z}&#10;                \boar[u]_{\text{final}}&#10;  }&#10; $&#10;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181"/>
  <p:tag name="PICTUREFILESIZE" val="595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\newcommand{\nat}{\mathbb{N}}&#10;&#10;&#10;&#10;&#10;\begin{document}&#10;&#10;\begin{displaymath}&#10;\begin{array}{rccl}&#10;  \mathsf{trace}(x)&amp;=&amp;\displaystyle\bigcup_{x\stackrel{a}{\to}y}&amp;\{a\cdot\sigma\mid\sigma\in\mathsf{trace}(y)\}&#10; \\&#10; &amp;&amp;\cup&amp; \{\langle\rangle\mid \text{if } x\to\checkmark\}&#10;\end{array}&#10;\end{displaymath}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97"/>
  <p:tag name="PICTUREFILESIZE" val="2151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\newcommand{\nat}{\mathbb{N}}&#10;&#10;&#10;&#10;&#10;\begin{document}&#10;&#10;\begin{displaymath}&#10; \vcenter{\xymatrix@R+1em{&#10;   {\Kleisli{\pow}}&#10;            \shifted{3em}{0em}{\cong\mathbf{Rel}}&#10;            \boar@(ul,ur)[]^{F_{\pow}}&#10;            \boar@/^1pc/[d]&#10;            \ar@{}[d]|{\dashv}&#10;  \\&#10;   {\Sets}&#10;            \boar@/^1pc/[u]&#10;            \boar@(dl,dr)[]_{F}&#10;}}&#10;\end{displaymath}&#10;&#10;&#10;&#10;\end{document}&#10;3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5"/>
  <p:tag name="PICTUREFILESIZE" val="163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wite\vcenter{\xymatrix@C+1em@R-0em{&#10;  {F X}&#10; \\&#10;  {X}&#10;                \boar[u]&#10;     }}&#10;$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39"/>
  <p:tag name="PICTUREFILESIZE" val="178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\newcommand{\nat}{\mathbb{N}}&#10;&#10;&#10;&#10;&#10;\begin{document}&#10;&#10;\begin{tabular}{l}&#10; initial $F$-algebra&#10;\\&#10;\qquad$\Downarrow$\;(lifting, straight-forward)&#10;\\&#10;initial $F_{\pow}$-algebra&#10;\\&#10;\qquad$\Downarrow\;$($\mathbf{Rel}$ is self-dual)&#10;\\&#10;final $F_{\pow}$-coalgebra&#10;\end{tabular}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23"/>
  <p:tag name="PICTUREFILESIZE" val="3604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\newcommand{\nat}{\mathbb{N}}&#10;&#10;&#10;&#10;&#10;\begin{document}&#10;&#10;&#10;\begin{displaymath}&#10; \vcenter{\xymatrix@R+1em{&#10;   {\Kleisli{T}}&#10;            \boar@(ul,ur)[]^{F_{T}}&#10;            \boar@/^1pc/[d]&#10;            \ar@{}[d]|{\dashv}&#10;  \\&#10;   {\Sets}&#10;            \boar@/^1pc/[u]&#10;            \boar@(dl,dr)[]_{F}&#10;}}&#10;\end{displaymath}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9"/>
  <p:tag name="PICTUREFILESIZE" val="1176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\newcommand{\nat}{\mathbb{N}}&#10;&#10;&#10;&#10;&#10;\begin{document}&#10;&#10;\begin{tabular}{l}&#10; initial $F$-algebra&#10;\\&#10;\qquad$\Downarrow$\;(lifting, straight-forward)&#10;\\&#10;initial $F_{T}$-algebra&#10;\\&#10;\qquad$\Downarrow\;$(limit-colimit coincidence when $\mathbf{Cppo}$-enriched)&#10;\\&#10;final $F_{T}$-coalgebra&#10;\end{tabular}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50"/>
  <p:tag name="PICTUREFILESIZE" val="4504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\wite&#10; $\xymatrix@C+2em@R-0em{&#10;  {F X}&#10;                \boar@{--&gt;}[r]&#10;%                \ar@{}[rd]|{=}&#10; &amp;&#10;  {F Z}&#10; \\&#10;  {X}&#10;                \boar[u]^{\scriptstyle c}&#10;                \boar@{--&gt;}[r]_{\scriptstyle \mathsf{beh}(c)}&#10; &amp;&#10;  {Z}&#10;                \boar[u]_{\text{final}}&#10;  }&#10; $&#10;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181"/>
  <p:tag name="PICTUREFILESIZE" val="776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red\frac{1}{3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06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red\frac{2}{3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06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xymatrix@C+2em@R-0em{&#10;  {F X}&#10;                \boar@{-&gt;}[r]^{\scriptstyle Ff}&#10;%                \ar@{}[rd]|{=}&#10; &amp;&#10;  {F Y}&#10; \\&#10;  {X}&#10;                \boar[u]^{\scriptstyle c}&#10;                \boar@{-&gt;}[r]_{\scriptstyle f}&#10; &amp;&#10;  {Y}&#10;                \boar[u]_{\scriptstyle d}&#10;  }&#10; $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156"/>
  <p:tag name="PICTUREFILESIZE" val="700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xymatrix@C+2em@R-0em{&#10;  {F X}&#10;                \boar@{-&gt;}[r]^{\scriptstyle Ff}&#10;%                \ar@{}[rd]|{=}&#10; &amp;&#10;  {F Y}&#10; \\&#10;  {X}&#10;                \boar[u]^{\scriptstyle c}&#10;                \boar@{-&gt;}[r]_{\scriptstyle f}&#10;                \ar@{}[ur]|{\red\pmb{\sqsupseteq}}&#10; &amp;&#10;  {Y}&#10;                \boar[u]_{\scriptstyle d}&#10;  }&#10; $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4"/>
  <p:tag name="PICTUREFILESIZE" val="1057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xymatrix@C+2em@R-0em{&#10;  {F X}&#10;                \boar@{-&gt;}[r]^{\scriptstyle Ff}&#10;%                \ar@{}[rd]|{=}&#10; &amp;&#10;  {F Y}&#10; \\&#10;  {X}&#10;                \boar[u]^{\scriptstyle c}&#10;                \boar@{-&gt;}[r]_{\scriptstyle f}&#10;                \ar@{}[ur]|{\red\pmb{\sqsubseteq}}&#10; &amp;&#10;  {Y}&#10;                \boar[u]_{\scriptstyle d}&#10;  }&#10; $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4"/>
  <p:tag name="PICTUREFILESIZE" val="1056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\wite&#10; $\xymatrix@C+2em@R-0em{&#10;  {F X}&#10;                \boar@{--&gt;}[r]&#10;%                \ar@{}[rd]|{=}&#10; &amp;&#10;  {F Z}&#10; \\&#10;  {X}&#10;                \boar[u]^{\scriptstyle c}&#10;                \boar@{--&gt;}[r]_{\scriptstyle \mathsf{beh}(c)}&#10; &amp;&#10;  {Z}&#10;                \boar[u]_{\text{final}}&#10;  }&#10; $&#10;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181"/>
  <p:tag name="PICTUREFILESIZE" val="77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wite\xymatrix@C+2em@R-0em{&#10;  {F X}&#10;                \boar@{-&gt;}[r]^{\scriptstyle Ff}&#10;%                \ar@{}[rd]|{=}&#10; &amp;&#10;  {F Y}&#10; \\&#10;  {X}&#10;                \boar[u]^{\scriptstyle c}&#10;                \boar@{-&gt;}[r]_{\scriptstyle f}&#10; &amp;&#10;  {Y}&#10;                \boar[u]_{\scriptstyle d}&#10;  }&#10; $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156"/>
  <p:tag name="PICTUREFILESIZE" val="700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wite\vcenter{\xymatrix@C+1em@R-0em{&#10;  {F X}&#10; \\&#10;  {X}&#10;                \boar[u]&#10;     }}&#10;$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39"/>
  <p:tag name="PICTUREFILESIZE" val="178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def\boar{\ar@*{[|(3)]}}&#10;&#10;\begin{document}&#10; $\xymatrix@C+2em@R-0em{&#10;  {F X}&#10;                \boar@{--&gt;}[r]&#10;%                \ar@{}[rd]|{=}&#10; &amp;&#10;  {F Z}&#10; \\&#10;  {X}&#10;                \boar[u]&#10;                \boar@{--&gt;}[r]_{\scriptstyle \mathsf{beh}}&#10; &amp;&#10;  {Z}&#10;                \boar[u]_{\text{final}}&#10;  }&#10; $&#10;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181"/>
  <p:tag name="PICTUREFILESIZE" val="57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proof}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$\vcenter{        \xymatrix@C+1em@R=1em{FX\\ X\ar[u]} }&#10;      $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37"/>
  <p:tag name="PICTUREFILESIZE" val="34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ビジネス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1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モジュー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sz="2000" dirty="0" smtClean="0"/>
        </a:defPPr>
      </a:lstStyle>
      <a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939</TotalTime>
  <Words>1371</Words>
  <Application>Microsoft Office PowerPoint</Application>
  <PresentationFormat>画面に合わせる (4:3)</PresentationFormat>
  <Paragraphs>474</Paragraphs>
  <Slides>37</Slides>
  <Notes>37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62" baseType="lpstr">
      <vt:lpstr>Arial</vt:lpstr>
      <vt:lpstr>ＭＳ Ｐゴシック</vt:lpstr>
      <vt:lpstr>Calibri</vt:lpstr>
      <vt:lpstr>メイリオ</vt:lpstr>
      <vt:lpstr>Wingdings 3</vt:lpstr>
      <vt:lpstr>CMMIB10</vt:lpstr>
      <vt:lpstr>CMBSY10</vt:lpstr>
      <vt:lpstr>CMBX12</vt:lpstr>
      <vt:lpstr>CMSSBX10</vt:lpstr>
      <vt:lpstr>LCMSS8</vt:lpstr>
      <vt:lpstr>Verdana</vt:lpstr>
      <vt:lpstr>Wingdings 2</vt:lpstr>
      <vt:lpstr>cmb10</vt:lpstr>
      <vt:lpstr>cmbxti10</vt:lpstr>
      <vt:lpstr>cmmi10</vt:lpstr>
      <vt:lpstr>cmmi12</vt:lpstr>
      <vt:lpstr>cmbsy6</vt:lpstr>
      <vt:lpstr>Wingdings</vt:lpstr>
      <vt:lpstr>msbm10</vt:lpstr>
      <vt:lpstr>cmsy10</vt:lpstr>
      <vt:lpstr>Symbol</vt:lpstr>
      <vt:lpstr>cmbx10</vt:lpstr>
      <vt:lpstr>MT Extra</vt:lpstr>
      <vt:lpstr>cmr10</vt:lpstr>
      <vt:lpstr>ビジネス</vt:lpstr>
      <vt:lpstr>Coalgebras in a Kleisli category generic theory of traces and simulations</vt:lpstr>
      <vt:lpstr>Scope of the workshop </vt:lpstr>
      <vt:lpstr>The role of applications:  one theoretician’s point of view</vt:lpstr>
      <vt:lpstr>Welcome</vt:lpstr>
      <vt:lpstr>What this talk is about</vt:lpstr>
      <vt:lpstr>The theory we develop</vt:lpstr>
      <vt:lpstr>Genericity of the theory</vt:lpstr>
      <vt:lpstr>Coalgebra</vt:lpstr>
      <vt:lpstr>System as coalgebra</vt:lpstr>
      <vt:lpstr>Transition-type: non-determinism</vt:lpstr>
      <vt:lpstr>Theory of coalgebras</vt:lpstr>
      <vt:lpstr>Finality</vt:lpstr>
      <vt:lpstr>Coinduction: behavior by final coalgebra</vt:lpstr>
      <vt:lpstr>Coinduction: behavior by final coalgebra</vt:lpstr>
      <vt:lpstr>Coinduction: behavior by final coalgebra</vt:lpstr>
      <vt:lpstr>Why “coinduction”?</vt:lpstr>
      <vt:lpstr>Bisimilarity by coinduction</vt:lpstr>
      <vt:lpstr>Bisimilarity vs. trace semantics</vt:lpstr>
      <vt:lpstr>Leading example: trace semantics for LTS with </vt:lpstr>
      <vt:lpstr>Trace semantics for LTS with </vt:lpstr>
      <vt:lpstr>Trace semantics via coinduction in Kl(T)</vt:lpstr>
      <vt:lpstr>Two parameters:    separating transition-type and branching-type</vt:lpstr>
      <vt:lpstr>Kleisli category Kl(P)</vt:lpstr>
      <vt:lpstr>Monad for branching</vt:lpstr>
      <vt:lpstr>Trace semantics via coinduction</vt:lpstr>
      <vt:lpstr>Final coalgebra in a Kleisli category</vt:lpstr>
      <vt:lpstr>Final coalgebra in a Kleisli category</vt:lpstr>
      <vt:lpstr>A closer look at the proof</vt:lpstr>
      <vt:lpstr>A closer look at the proof</vt:lpstr>
      <vt:lpstr>A closer look at the proof</vt:lpstr>
      <vt:lpstr>A closer look at the proof</vt:lpstr>
      <vt:lpstr>Different “branching-types”</vt:lpstr>
      <vt:lpstr>Coalgebraic simulations</vt:lpstr>
      <vt:lpstr>Summary so far </vt:lpstr>
      <vt:lpstr>Case study:  probabilistic anonymity</vt:lpstr>
      <vt:lpstr>Summary</vt:lpstr>
      <vt:lpstr>Serendipity: fool’s gold?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Coalgebras in a Kleisli category generic theory of traces and simulations</dc:title>
  <dc:creator>ichiro</dc:creator>
  <cp:lastModifiedBy>ichiro</cp:lastModifiedBy>
  <cp:revision>63</cp:revision>
  <dcterms:created xsi:type="dcterms:W3CDTF">2008-06-22T10:05:22Z</dcterms:created>
  <dcterms:modified xsi:type="dcterms:W3CDTF">2008-06-30T01:50:04Z</dcterms:modified>
</cp:coreProperties>
</file>